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3.jpg" ContentType="image/jpeg"/>
  <Override PartName="/ppt/media/image4.jp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image23.jpg" ContentType="image/jpeg"/>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5"/>
  </p:notesMasterIdLst>
  <p:sldIdLst>
    <p:sldId id="283" r:id="rId2"/>
    <p:sldId id="256" r:id="rId3"/>
    <p:sldId id="257" r:id="rId4"/>
    <p:sldId id="258" r:id="rId5"/>
    <p:sldId id="259" r:id="rId6"/>
    <p:sldId id="260" r:id="rId7"/>
    <p:sldId id="261" r:id="rId8"/>
    <p:sldId id="262" r:id="rId9"/>
    <p:sldId id="263" r:id="rId10"/>
    <p:sldId id="264" r:id="rId11"/>
    <p:sldId id="265" r:id="rId12"/>
    <p:sldId id="266" r:id="rId13"/>
    <p:sldId id="276" r:id="rId14"/>
    <p:sldId id="277" r:id="rId15"/>
    <p:sldId id="278" r:id="rId16"/>
    <p:sldId id="279" r:id="rId17"/>
    <p:sldId id="267" r:id="rId18"/>
    <p:sldId id="268" r:id="rId19"/>
    <p:sldId id="269" r:id="rId20"/>
    <p:sldId id="270" r:id="rId21"/>
    <p:sldId id="271" r:id="rId22"/>
    <p:sldId id="284" r:id="rId23"/>
    <p:sldId id="275" r:id="rId24"/>
  </p:sldIdLst>
  <p:sldSz cx="12192000" cy="6858000"/>
  <p:notesSz cx="6858000" cy="12192000"/>
  <p:embeddedFontLst>
    <p:embeddedFont>
      <p:font typeface="微软雅黑" panose="020B0503020204020204" pitchFamily="34" charset="-122"/>
      <p:regular r:id="rId26"/>
      <p:bold r:id="rId27"/>
    </p:embeddedFont>
    <p:embeddedFont>
      <p:font typeface="MiSans" panose="020B0604020202020204" charset="-122"/>
      <p:regular r:id="rId28"/>
    </p:embeddedFont>
    <p:embeddedFont>
      <p:font typeface="Noto Sans SC" panose="020B0604020202020204" charset="-128"/>
      <p:regular r:id="rId29"/>
    </p:embeddedFont>
    <p:embeddedFont>
      <p:font typeface="ADLaM Display" panose="02010000000000000000" pitchFamily="2"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7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8" Type="http://schemas.openxmlformats.org/officeDocument/2006/relationships/slide" Target="slides/slide7.xml"/></Relationships>
</file>

<file path=ppt/media/image1.jpg>
</file>

<file path=ppt/media/image10.png>
</file>

<file path=ppt/media/image11.jp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jp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83738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35FFF-C933-796E-3AA9-72908CC541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A6C3EC-4308-E739-21D6-2A80DDB4C5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4583BA-1D88-1BDD-13E7-B3843FB608C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32DA5F3-325E-6706-FA33-6374C283B941}"/>
              </a:ext>
            </a:extLst>
          </p:cNvPr>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36547433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D15EE1-BEED-BD92-C2C8-0100ED7DDA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DEF8AB-C818-EE9F-11C0-91338028BF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9B90E5-EC07-A0B7-057F-50C766C9389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D04ABA7-EAA6-B004-14B9-FF038610F813}"/>
              </a:ext>
            </a:extLst>
          </p:cNvPr>
          <p:cNvSpPr>
            <a:spLocks noGrp="1"/>
          </p:cNvSpPr>
          <p:nvPr>
            <p:ph type="sldNum" sz="quarter" idx="10"/>
          </p:nvPr>
        </p:nvSpPr>
        <p:spPr/>
        <p:txBody>
          <a:bodyPr/>
          <a:lstStyle/>
          <a:p>
            <a:fld id="{F7021451-1387-4CA6-816F-3879F97B5CBC}" type="slidenum">
              <a:rPr lang="en-US"/>
              <a:t>13</a:t>
            </a:fld>
            <a:endParaRPr lang="en-US" dirty="0"/>
          </a:p>
        </p:txBody>
      </p:sp>
    </p:spTree>
    <p:extLst>
      <p:ext uri="{BB962C8B-B14F-4D97-AF65-F5344CB8AC3E}">
        <p14:creationId xmlns:p14="http://schemas.microsoft.com/office/powerpoint/2010/main" val="40944873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FC52FB-98F6-AD0D-A493-71B1D69284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4E6378-86F7-FE9E-F5E7-D1E9D58A8C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8A60CB-C25F-9DDF-A8B7-48853CBE6E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061E631-AB06-8D3D-94AF-5FC04AADF187}"/>
              </a:ext>
            </a:extLst>
          </p:cNvPr>
          <p:cNvSpPr>
            <a:spLocks noGrp="1"/>
          </p:cNvSpPr>
          <p:nvPr>
            <p:ph type="sldNum" sz="quarter" idx="10"/>
          </p:nvPr>
        </p:nvSpPr>
        <p:spPr/>
        <p:txBody>
          <a:bodyPr/>
          <a:lstStyle/>
          <a:p>
            <a:fld id="{F7021451-1387-4CA6-816F-3879F97B5CBC}" type="slidenum">
              <a:rPr lang="en-US"/>
              <a:t>14</a:t>
            </a:fld>
            <a:endParaRPr lang="en-US" dirty="0"/>
          </a:p>
        </p:txBody>
      </p:sp>
    </p:spTree>
    <p:extLst>
      <p:ext uri="{BB962C8B-B14F-4D97-AF65-F5344CB8AC3E}">
        <p14:creationId xmlns:p14="http://schemas.microsoft.com/office/powerpoint/2010/main" val="28349605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CAC17D-DAFC-2691-A20B-87A401F8BC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D8BC18-8D86-726F-CB0B-4AFB570CD0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842B30-448D-C8B5-B48B-2F504A59E6C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E919798-2687-CE24-1BA0-2EEBE105929C}"/>
              </a:ext>
            </a:extLst>
          </p:cNvPr>
          <p:cNvSpPr>
            <a:spLocks noGrp="1"/>
          </p:cNvSpPr>
          <p:nvPr>
            <p:ph type="sldNum" sz="quarter" idx="10"/>
          </p:nvPr>
        </p:nvSpPr>
        <p:spPr/>
        <p:txBody>
          <a:bodyPr/>
          <a:lstStyle/>
          <a:p>
            <a:fld id="{F7021451-1387-4CA6-816F-3879F97B5CBC}" type="slidenum">
              <a:rPr lang="en-US"/>
              <a:t>15</a:t>
            </a:fld>
            <a:endParaRPr lang="en-US" dirty="0"/>
          </a:p>
        </p:txBody>
      </p:sp>
    </p:spTree>
    <p:extLst>
      <p:ext uri="{BB962C8B-B14F-4D97-AF65-F5344CB8AC3E}">
        <p14:creationId xmlns:p14="http://schemas.microsoft.com/office/powerpoint/2010/main" val="1976957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F6374-B567-93C9-B356-78DB941C93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2784F3-75C8-D69C-C5B0-E0E79D07F7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DC3462-1783-F7AA-3387-AAE8AC58573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62BE8F-1AB3-2A16-0D01-46091591F7F1}"/>
              </a:ext>
            </a:extLst>
          </p:cNvPr>
          <p:cNvSpPr>
            <a:spLocks noGrp="1"/>
          </p:cNvSpPr>
          <p:nvPr>
            <p:ph type="sldNum" sz="quarter" idx="10"/>
          </p:nvPr>
        </p:nvSpPr>
        <p:spPr/>
        <p:txBody>
          <a:bodyPr/>
          <a:lstStyle/>
          <a:p>
            <a:fld id="{F7021451-1387-4CA6-816F-3879F97B5CBC}" type="slidenum">
              <a:rPr lang="en-US"/>
              <a:t>16</a:t>
            </a:fld>
            <a:endParaRPr lang="en-US" dirty="0"/>
          </a:p>
        </p:txBody>
      </p:sp>
    </p:spTree>
    <p:extLst>
      <p:ext uri="{BB962C8B-B14F-4D97-AF65-F5344CB8AC3E}">
        <p14:creationId xmlns:p14="http://schemas.microsoft.com/office/powerpoint/2010/main" val="18476812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E2256-CB39-3008-797E-3D02F42B95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3818AD-7B8F-42B3-B9C5-ECF41461445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2F8F72-9F42-2214-5C14-74B05680251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D0D04A7-25E6-52C7-8DCE-A1C97C819BD4}"/>
              </a:ext>
            </a:extLst>
          </p:cNvPr>
          <p:cNvSpPr>
            <a:spLocks noGrp="1"/>
          </p:cNvSpPr>
          <p:nvPr>
            <p:ph type="sldNum" sz="quarter" idx="10"/>
          </p:nvPr>
        </p:nvSpPr>
        <p:spPr/>
        <p:txBody>
          <a:bodyPr/>
          <a:lstStyle/>
          <a:p>
            <a:fld id="{F7021451-1387-4CA6-816F-3879F97B5CBC}" type="slidenum">
              <a:rPr lang="en-US"/>
              <a:t>22</a:t>
            </a:fld>
            <a:endParaRPr lang="en-US" dirty="0"/>
          </a:p>
        </p:txBody>
      </p:sp>
    </p:spTree>
    <p:extLst>
      <p:ext uri="{BB962C8B-B14F-4D97-AF65-F5344CB8AC3E}">
        <p14:creationId xmlns:p14="http://schemas.microsoft.com/office/powerpoint/2010/main" val="24121561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3.jp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jp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FAAE1CA8-FBB1-8BEB-E965-49C309389E4F}"/>
            </a:ext>
          </a:extLst>
        </p:cNvPr>
        <p:cNvGrpSpPr/>
        <p:nvPr/>
      </p:nvGrpSpPr>
      <p:grpSpPr>
        <a:xfrm>
          <a:off x="0" y="0"/>
          <a:ext cx="0" cy="0"/>
          <a:chOff x="0" y="0"/>
          <a:chExt cx="0" cy="0"/>
        </a:xfrm>
      </p:grpSpPr>
      <p:pic>
        <p:nvPicPr>
          <p:cNvPr id="2" name="Image 0" descr="https://kimi-img.moonshot.cn/pub/slides/slides_tmpl/image/25-08-27-19:59:33-d2nf6998bjvh7rlj00s0.jpg">
            <a:extLst>
              <a:ext uri="{FF2B5EF4-FFF2-40B4-BE49-F238E27FC236}">
                <a16:creationId xmlns:a16="http://schemas.microsoft.com/office/drawing/2014/main" id="{F3D7F369-F6B1-DD63-10DB-58B72ADB17BF}"/>
              </a:ext>
            </a:extLst>
          </p:cNvPr>
          <p:cNvPicPr>
            <a:picLocks noChangeAspect="1"/>
          </p:cNvPicPr>
          <p:nvPr/>
        </p:nvPicPr>
        <p:blipFill>
          <a:blip r:embed="rId3"/>
          <a:stretch>
            <a:fillRect/>
          </a:stretch>
        </p:blipFill>
        <p:spPr>
          <a:xfrm>
            <a:off x="0" y="0"/>
            <a:ext cx="12192000" cy="6858000"/>
          </a:xfrm>
          <a:prstGeom prst="rect">
            <a:avLst/>
          </a:prstGeom>
        </p:spPr>
      </p:pic>
      <p:sp>
        <p:nvSpPr>
          <p:cNvPr id="3" name="Text 0">
            <a:extLst>
              <a:ext uri="{FF2B5EF4-FFF2-40B4-BE49-F238E27FC236}">
                <a16:creationId xmlns:a16="http://schemas.microsoft.com/office/drawing/2014/main" id="{2904409B-CB12-66D4-FFB3-21BD83E41BF3}"/>
              </a:ext>
            </a:extLst>
          </p:cNvPr>
          <p:cNvSpPr/>
          <p:nvPr/>
        </p:nvSpPr>
        <p:spPr>
          <a:xfrm>
            <a:off x="786698" y="1872823"/>
            <a:ext cx="10394382" cy="4134277"/>
          </a:xfrm>
          <a:prstGeom prst="rect">
            <a:avLst/>
          </a:prstGeom>
          <a:noFill/>
          <a:ln/>
        </p:spPr>
        <p:txBody>
          <a:bodyPr wrap="square" lIns="0" tIns="0" rIns="0" bIns="0" rtlCol="0" anchor="t"/>
          <a:lstStyle/>
          <a:p>
            <a:pPr>
              <a:lnSpc>
                <a:spcPct val="150000"/>
              </a:lnSpc>
            </a:pPr>
            <a:endParaRPr lang="en-US" sz="2000" dirty="0">
              <a:latin typeface="Times New Roman" panose="02020603050405020304" pitchFamily="18" charset="0"/>
              <a:cs typeface="Times New Roman" panose="02020603050405020304" pitchFamily="18" charset="0"/>
            </a:endParaRPr>
          </a:p>
        </p:txBody>
      </p:sp>
      <p:sp>
        <p:nvSpPr>
          <p:cNvPr id="4" name="Text 1">
            <a:extLst>
              <a:ext uri="{FF2B5EF4-FFF2-40B4-BE49-F238E27FC236}">
                <a16:creationId xmlns:a16="http://schemas.microsoft.com/office/drawing/2014/main" id="{DBD20BB2-9B58-3ABF-EC28-F20D667844F6}"/>
              </a:ext>
            </a:extLst>
          </p:cNvPr>
          <p:cNvSpPr/>
          <p:nvPr/>
        </p:nvSpPr>
        <p:spPr>
          <a:xfrm>
            <a:off x="856298" y="657860"/>
            <a:ext cx="10479405" cy="325089"/>
          </a:xfrm>
          <a:prstGeom prst="rect">
            <a:avLst/>
          </a:prstGeom>
          <a:noFill/>
          <a:ln/>
        </p:spPr>
        <p:txBody>
          <a:bodyPr wrap="square" lIns="0" tIns="0" rIns="0" bIns="0" rtlCol="0" anchor="t">
            <a:spAutoFit/>
          </a:bodyPr>
          <a:lstStyle/>
          <a:p>
            <a:pPr marL="0" indent="0">
              <a:lnSpc>
                <a:spcPct val="150000"/>
              </a:lnSpc>
              <a:buNone/>
            </a:pPr>
            <a:endParaRPr lang="en-US" sz="1600" dirty="0">
              <a:latin typeface="Times New Roman" panose="02020603050405020304" pitchFamily="18" charset="0"/>
              <a:cs typeface="Times New Roman" panose="02020603050405020304" pitchFamily="18" charset="0"/>
            </a:endParaRPr>
          </a:p>
        </p:txBody>
      </p:sp>
      <p:sp>
        <p:nvSpPr>
          <p:cNvPr id="5" name="Shape 2">
            <a:extLst>
              <a:ext uri="{FF2B5EF4-FFF2-40B4-BE49-F238E27FC236}">
                <a16:creationId xmlns:a16="http://schemas.microsoft.com/office/drawing/2014/main" id="{84D29350-9EB5-72C6-DD59-F2036A7C5A03}"/>
              </a:ext>
            </a:extLst>
          </p:cNvPr>
          <p:cNvSpPr/>
          <p:nvPr/>
        </p:nvSpPr>
        <p:spPr>
          <a:xfrm>
            <a:off x="4267201" y="3391074"/>
            <a:ext cx="0" cy="928914"/>
          </a:xfrm>
          <a:prstGeom prst="line">
            <a:avLst/>
          </a:prstGeom>
          <a:noFill/>
          <a:ln w="19050">
            <a:solidFill>
              <a:srgbClr val="D9D9D9"/>
            </a:solidFill>
            <a:prstDash val="solid"/>
            <a:headEnd type="none"/>
            <a:tailEnd type="none"/>
          </a:ln>
        </p:spPr>
        <p:txBody>
          <a:bodyPr/>
          <a:lstStyle/>
          <a:p>
            <a:endParaRPr lang="en-IN" dirty="0"/>
          </a:p>
        </p:txBody>
      </p:sp>
      <p:sp>
        <p:nvSpPr>
          <p:cNvPr id="6" name="Shape 3">
            <a:extLst>
              <a:ext uri="{FF2B5EF4-FFF2-40B4-BE49-F238E27FC236}">
                <a16:creationId xmlns:a16="http://schemas.microsoft.com/office/drawing/2014/main" id="{01808CAA-4781-5613-459D-859C2F318661}"/>
              </a:ext>
            </a:extLst>
          </p:cNvPr>
          <p:cNvSpPr/>
          <p:nvPr/>
        </p:nvSpPr>
        <p:spPr>
          <a:xfrm>
            <a:off x="7924801" y="3391074"/>
            <a:ext cx="0" cy="928914"/>
          </a:xfrm>
          <a:prstGeom prst="line">
            <a:avLst/>
          </a:prstGeom>
          <a:noFill/>
          <a:ln w="19050">
            <a:solidFill>
              <a:srgbClr val="D9D9D9"/>
            </a:solidFill>
            <a:prstDash val="solid"/>
            <a:headEnd type="none"/>
            <a:tailEnd type="none"/>
          </a:ln>
        </p:spPr>
        <p:txBody>
          <a:bodyPr/>
          <a:lstStyle/>
          <a:p>
            <a:endParaRPr lang="en-IN" dirty="0"/>
          </a:p>
        </p:txBody>
      </p:sp>
      <p:pic>
        <p:nvPicPr>
          <p:cNvPr id="9" name="Image 3" descr="https://kimi-img.moonshot.cn/pub/slides/slides_tmpl/image/25-08-27-19:59:49-d2nf6d98bjvh7rlj01fg.png">
            <a:extLst>
              <a:ext uri="{FF2B5EF4-FFF2-40B4-BE49-F238E27FC236}">
                <a16:creationId xmlns:a16="http://schemas.microsoft.com/office/drawing/2014/main" id="{DDA6645E-CB7F-DC24-15C1-97C50A81E79E}"/>
              </a:ext>
            </a:extLst>
          </p:cNvPr>
          <p:cNvPicPr>
            <a:picLocks noChangeAspect="1"/>
          </p:cNvPicPr>
          <p:nvPr/>
        </p:nvPicPr>
        <p:blipFill>
          <a:blip r:embed="rId4">
            <a:alphaModFix amt="60000"/>
          </a:blip>
          <a:stretch>
            <a:fillRect/>
          </a:stretch>
        </p:blipFill>
        <p:spPr>
          <a:xfrm>
            <a:off x="59055" y="5581650"/>
            <a:ext cx="12192000" cy="1314450"/>
          </a:xfrm>
          <a:prstGeom prst="rect">
            <a:avLst/>
          </a:prstGeom>
        </p:spPr>
      </p:pic>
      <p:pic>
        <p:nvPicPr>
          <p:cNvPr id="7" name="Picture 6" descr="A blue and white logo&#10;&#10;AI-generated content may be incorrect.">
            <a:extLst>
              <a:ext uri="{FF2B5EF4-FFF2-40B4-BE49-F238E27FC236}">
                <a16:creationId xmlns:a16="http://schemas.microsoft.com/office/drawing/2014/main" id="{DA404B03-9EFF-8487-B922-F4730FFB17D4}"/>
              </a:ext>
            </a:extLst>
          </p:cNvPr>
          <p:cNvPicPr>
            <a:picLocks noChangeAspect="1"/>
          </p:cNvPicPr>
          <p:nvPr/>
        </p:nvPicPr>
        <p:blipFill>
          <a:blip r:embed="rId5"/>
          <a:stretch>
            <a:fillRect/>
          </a:stretch>
        </p:blipFill>
        <p:spPr>
          <a:xfrm>
            <a:off x="1" y="0"/>
            <a:ext cx="1940559" cy="558800"/>
          </a:xfrm>
          <a:prstGeom prst="rect">
            <a:avLst/>
          </a:prstGeom>
        </p:spPr>
      </p:pic>
      <p:pic>
        <p:nvPicPr>
          <p:cNvPr id="8" name="Picture 7" descr="A black background with blue and white text&#10;&#10;AI-generated content may be incorrect.">
            <a:extLst>
              <a:ext uri="{FF2B5EF4-FFF2-40B4-BE49-F238E27FC236}">
                <a16:creationId xmlns:a16="http://schemas.microsoft.com/office/drawing/2014/main" id="{AC7D3185-4D51-C095-1EB1-3D00C27B73EA}"/>
              </a:ext>
            </a:extLst>
          </p:cNvPr>
          <p:cNvPicPr>
            <a:picLocks noChangeAspect="1"/>
          </p:cNvPicPr>
          <p:nvPr/>
        </p:nvPicPr>
        <p:blipFill>
          <a:blip r:embed="rId6"/>
          <a:stretch>
            <a:fillRect/>
          </a:stretch>
        </p:blipFill>
        <p:spPr>
          <a:xfrm>
            <a:off x="2021841" y="-5080"/>
            <a:ext cx="10170160" cy="2108200"/>
          </a:xfrm>
          <a:prstGeom prst="rect">
            <a:avLst/>
          </a:prstGeom>
        </p:spPr>
      </p:pic>
      <p:sp>
        <p:nvSpPr>
          <p:cNvPr id="11" name="TextBox 10">
            <a:extLst>
              <a:ext uri="{FF2B5EF4-FFF2-40B4-BE49-F238E27FC236}">
                <a16:creationId xmlns:a16="http://schemas.microsoft.com/office/drawing/2014/main" id="{F188DCC2-1463-E021-FB7A-4078078F4650}"/>
              </a:ext>
            </a:extLst>
          </p:cNvPr>
          <p:cNvSpPr txBox="1"/>
          <p:nvPr/>
        </p:nvSpPr>
        <p:spPr>
          <a:xfrm>
            <a:off x="0" y="2202179"/>
            <a:ext cx="12059920" cy="4385816"/>
          </a:xfrm>
          <a:prstGeom prst="rect">
            <a:avLst/>
          </a:prstGeom>
          <a:noFill/>
        </p:spPr>
        <p:txBody>
          <a:bodyPr wrap="square">
            <a:spAutoFit/>
          </a:bodyPr>
          <a:lstStyle/>
          <a:p>
            <a:pPr algn="ctr">
              <a:lnSpc>
                <a:spcPct val="150000"/>
              </a:lnSpc>
            </a:pPr>
            <a:r>
              <a:rPr lang="en-IN" sz="2800" b="1" dirty="0">
                <a:latin typeface="Times New Roman" panose="02020603050405020304" pitchFamily="18" charset="0"/>
                <a:cs typeface="Times New Roman" panose="02020603050405020304" pitchFamily="18" charset="0"/>
              </a:rPr>
              <a:t>PRESENTATION BY </a:t>
            </a:r>
          </a:p>
          <a:p>
            <a:pPr algn="ctr">
              <a:lnSpc>
                <a:spcPct val="150000"/>
              </a:lnSpc>
            </a:pPr>
            <a:r>
              <a:rPr lang="en-IN" sz="2800" b="1" dirty="0">
                <a:latin typeface="Times New Roman" panose="02020603050405020304" pitchFamily="18" charset="0"/>
                <a:cs typeface="Times New Roman" panose="02020603050405020304" pitchFamily="18" charset="0"/>
              </a:rPr>
              <a:t>TEAM IDEAFORGE</a:t>
            </a:r>
          </a:p>
          <a:p>
            <a:pPr algn="r">
              <a:lnSpc>
                <a:spcPct val="150000"/>
              </a:lnSpc>
            </a:pPr>
            <a:r>
              <a:rPr lang="en-IN" sz="2800" b="1"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K.GAYATHRI</a:t>
            </a:r>
          </a:p>
          <a:p>
            <a:pPr algn="r">
              <a:lnSpc>
                <a:spcPct val="150000"/>
              </a:lnSpc>
            </a:pPr>
            <a:r>
              <a:rPr lang="en-IN" sz="1800" dirty="0">
                <a:latin typeface="Times New Roman" panose="02020603050405020304" pitchFamily="18" charset="0"/>
                <a:cs typeface="Times New Roman" panose="02020603050405020304" pitchFamily="18" charset="0"/>
              </a:rPr>
              <a:t>Y.SRINAGAHANU</a:t>
            </a:r>
          </a:p>
          <a:p>
            <a:pPr algn="r">
              <a:lnSpc>
                <a:spcPct val="150000"/>
              </a:lnSpc>
            </a:pPr>
            <a:r>
              <a:rPr lang="en-IN" sz="1800" dirty="0">
                <a:latin typeface="Times New Roman" panose="02020603050405020304" pitchFamily="18" charset="0"/>
                <a:cs typeface="Times New Roman" panose="02020603050405020304" pitchFamily="18" charset="0"/>
              </a:rPr>
              <a:t>B.P.HASINI</a:t>
            </a:r>
          </a:p>
          <a:p>
            <a:pPr algn="r">
              <a:lnSpc>
                <a:spcPct val="150000"/>
              </a:lnSpc>
            </a:pPr>
            <a:r>
              <a:rPr lang="en-IN" sz="1800" dirty="0">
                <a:latin typeface="Times New Roman" panose="02020603050405020304" pitchFamily="18" charset="0"/>
                <a:cs typeface="Times New Roman" panose="02020603050405020304" pitchFamily="18" charset="0"/>
              </a:rPr>
              <a:t>B.MUNIMADHAV</a:t>
            </a:r>
          </a:p>
          <a:p>
            <a:pPr algn="r">
              <a:lnSpc>
                <a:spcPct val="150000"/>
              </a:lnSpc>
            </a:pPr>
            <a:r>
              <a:rPr lang="en-IN" sz="1800" dirty="0">
                <a:latin typeface="Times New Roman" panose="02020603050405020304" pitchFamily="18" charset="0"/>
                <a:cs typeface="Times New Roman" panose="02020603050405020304" pitchFamily="18" charset="0"/>
              </a:rPr>
              <a:t>P.SUMITH</a:t>
            </a:r>
          </a:p>
          <a:p>
            <a:pPr>
              <a:lnSpc>
                <a:spcPct val="150000"/>
              </a:lnSpc>
            </a:pPr>
            <a:endParaRPr lang="en-IN" dirty="0"/>
          </a:p>
          <a:p>
            <a:endParaRPr lang="en-IN" dirty="0"/>
          </a:p>
        </p:txBody>
      </p:sp>
    </p:spTree>
    <p:extLst>
      <p:ext uri="{BB962C8B-B14F-4D97-AF65-F5344CB8AC3E}">
        <p14:creationId xmlns:p14="http://schemas.microsoft.com/office/powerpoint/2010/main" val="41989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0-d2nf6b18bjvh7rlj0120.jpg"/>
          <p:cNvPicPr>
            <a:picLocks noChangeAspect="1"/>
          </p:cNvPicPr>
          <p:nvPr/>
        </p:nvPicPr>
        <p:blipFill>
          <a:blip r:embed="rId3">
            <a:alphaModFix amt="40000"/>
          </a:blip>
          <a:stretch>
            <a:fillRect/>
          </a:stretch>
        </p:blipFill>
        <p:spPr>
          <a:xfrm>
            <a:off x="0" y="10160"/>
            <a:ext cx="12192000" cy="6858000"/>
          </a:xfrm>
          <a:prstGeom prst="rect">
            <a:avLst/>
          </a:prstGeom>
        </p:spPr>
      </p:pic>
      <p:sp>
        <p:nvSpPr>
          <p:cNvPr id="3" name="Text 0"/>
          <p:cNvSpPr/>
          <p:nvPr/>
        </p:nvSpPr>
        <p:spPr>
          <a:xfrm>
            <a:off x="2509520" y="1950720"/>
            <a:ext cx="8806815" cy="1661795"/>
          </a:xfrm>
          <a:prstGeom prst="rect">
            <a:avLst/>
          </a:prstGeom>
          <a:noFill/>
          <a:ln/>
        </p:spPr>
        <p:txBody>
          <a:bodyPr wrap="square" lIns="0" tIns="0" rIns="0" bIns="0" rtlCol="0" anchor="t"/>
          <a:lstStyle/>
          <a:p>
            <a:pPr marL="0" indent="0" algn="l">
              <a:lnSpc>
                <a:spcPct val="150000"/>
              </a:lnSpc>
              <a:buNone/>
            </a:pPr>
            <a:r>
              <a:rPr lang="en-US" dirty="0">
                <a:solidFill>
                  <a:srgbClr val="262626"/>
                </a:solidFill>
                <a:latin typeface="Times New Roman" panose="02020603050405020304" pitchFamily="18" charset="0"/>
                <a:ea typeface="MiSans" pitchFamily="34" charset="-122"/>
                <a:cs typeface="Times New Roman" panose="02020603050405020304" pitchFamily="18" charset="0"/>
              </a:rPr>
              <a:t>Booking test rides with preferred dealerships is quick and easy, with slots synchronized to Google Calendar. Digital KYC reduces paperwork, making the process hassle-free.</a:t>
            </a:r>
            <a:endParaRPr lang="en-US" sz="2000" dirty="0">
              <a:latin typeface="Times New Roman" panose="02020603050405020304" pitchFamily="18" charset="0"/>
              <a:cs typeface="Times New Roman" panose="02020603050405020304" pitchFamily="18" charset="0"/>
            </a:endParaRPr>
          </a:p>
        </p:txBody>
      </p:sp>
      <p:sp>
        <p:nvSpPr>
          <p:cNvPr id="4" name="Text 1"/>
          <p:cNvSpPr/>
          <p:nvPr/>
        </p:nvSpPr>
        <p:spPr>
          <a:xfrm>
            <a:off x="2514600" y="1684655"/>
            <a:ext cx="7660641" cy="823595"/>
          </a:xfrm>
          <a:prstGeom prst="rect">
            <a:avLst/>
          </a:prstGeom>
          <a:noFill/>
          <a:ln/>
        </p:spPr>
        <p:txBody>
          <a:bodyPr wrap="square" lIns="0" tIns="0" rIns="0" bIns="0" rtlCol="0" anchor="t"/>
          <a:lstStyle/>
          <a:p>
            <a:pPr marL="0" indent="0" algn="l">
              <a:lnSpc>
                <a:spcPct val="100000"/>
              </a:lnSpc>
              <a:buNone/>
            </a:pPr>
            <a:r>
              <a:rPr lang="en-US" sz="2000" dirty="0">
                <a:solidFill>
                  <a:srgbClr val="577FD2"/>
                </a:solidFill>
                <a:latin typeface="MiSans" pitchFamily="34" charset="0"/>
                <a:ea typeface="MiSans" pitchFamily="34" charset="-122"/>
                <a:cs typeface="MiSans" pitchFamily="34" charset="-120"/>
              </a:rPr>
              <a:t>Test Ride Booking</a:t>
            </a:r>
            <a:endParaRPr lang="en-US" sz="1600" dirty="0"/>
          </a:p>
        </p:txBody>
      </p:sp>
      <p:sp>
        <p:nvSpPr>
          <p:cNvPr id="5" name="Text 2"/>
          <p:cNvSpPr/>
          <p:nvPr/>
        </p:nvSpPr>
        <p:spPr>
          <a:xfrm>
            <a:off x="2438080" y="3429000"/>
            <a:ext cx="8806815" cy="1793875"/>
          </a:xfrm>
          <a:prstGeom prst="rect">
            <a:avLst/>
          </a:prstGeom>
          <a:noFill/>
          <a:ln/>
        </p:spPr>
        <p:txBody>
          <a:bodyPr wrap="square" lIns="0" tIns="0" rIns="0" bIns="0" rtlCol="0" anchor="t"/>
          <a:lstStyle/>
          <a:p>
            <a:pPr marL="0" indent="0" algn="just">
              <a:lnSpc>
                <a:spcPct val="150000"/>
              </a:lnSpc>
              <a:buNone/>
            </a:pPr>
            <a:r>
              <a:rPr lang="en-US" dirty="0">
                <a:solidFill>
                  <a:srgbClr val="262626"/>
                </a:solidFill>
                <a:latin typeface="Times New Roman" panose="02020603050405020304" pitchFamily="18" charset="0"/>
                <a:ea typeface="MiSans" pitchFamily="34" charset="-122"/>
                <a:cs typeface="Times New Roman" panose="02020603050405020304" pitchFamily="18" charset="0"/>
              </a:rPr>
              <a:t>For resale, owners simply enter their registration number, receive an AI-driven valuation, upload photos, and get doorstep inspection offers. Certified listings fetch higher prices, benefiting both sellers and dealerships.</a:t>
            </a:r>
            <a:endParaRPr lang="en-US" sz="2000" dirty="0">
              <a:latin typeface="Times New Roman" panose="02020603050405020304" pitchFamily="18" charset="0"/>
              <a:cs typeface="Times New Roman" panose="02020603050405020304" pitchFamily="18" charset="0"/>
            </a:endParaRPr>
          </a:p>
        </p:txBody>
      </p:sp>
      <p:sp>
        <p:nvSpPr>
          <p:cNvPr id="6" name="Text 3"/>
          <p:cNvSpPr/>
          <p:nvPr/>
        </p:nvSpPr>
        <p:spPr>
          <a:xfrm>
            <a:off x="2413635" y="3182597"/>
            <a:ext cx="3516630" cy="936013"/>
          </a:xfrm>
          <a:prstGeom prst="rect">
            <a:avLst/>
          </a:prstGeom>
          <a:noFill/>
          <a:ln/>
        </p:spPr>
        <p:txBody>
          <a:bodyPr wrap="square" lIns="0" tIns="0" rIns="0" bIns="0" rtlCol="0" anchor="t"/>
          <a:lstStyle/>
          <a:p>
            <a:pPr marL="0" indent="0" algn="l">
              <a:lnSpc>
                <a:spcPct val="100000"/>
              </a:lnSpc>
              <a:buNone/>
            </a:pPr>
            <a:r>
              <a:rPr lang="en-US" sz="2000" dirty="0">
                <a:solidFill>
                  <a:srgbClr val="577FD2"/>
                </a:solidFill>
                <a:latin typeface="MiSans" pitchFamily="34" charset="0"/>
                <a:ea typeface="MiSans" pitchFamily="34" charset="-122"/>
                <a:cs typeface="MiSans" pitchFamily="34" charset="-120"/>
              </a:rPr>
              <a:t>Resale Process</a:t>
            </a:r>
            <a:endParaRPr lang="en-US" sz="1600" dirty="0"/>
          </a:p>
        </p:txBody>
      </p:sp>
      <p:sp>
        <p:nvSpPr>
          <p:cNvPr id="7" name="Text 4"/>
          <p:cNvSpPr/>
          <p:nvPr/>
        </p:nvSpPr>
        <p:spPr>
          <a:xfrm>
            <a:off x="2438081" y="5356860"/>
            <a:ext cx="8899208" cy="1476375"/>
          </a:xfrm>
          <a:prstGeom prst="rect">
            <a:avLst/>
          </a:prstGeom>
          <a:noFill/>
          <a:ln/>
        </p:spPr>
        <p:txBody>
          <a:bodyPr wrap="square" lIns="0" tIns="0" rIns="0" bIns="0" rtlCol="0" anchor="t"/>
          <a:lstStyle/>
          <a:p>
            <a:pPr marL="0" indent="0" algn="l">
              <a:lnSpc>
                <a:spcPct val="150000"/>
              </a:lnSpc>
              <a:buNone/>
            </a:pPr>
            <a:r>
              <a:rPr lang="en-US" dirty="0">
                <a:solidFill>
                  <a:srgbClr val="262626"/>
                </a:solidFill>
                <a:latin typeface="Times New Roman" panose="02020603050405020304" pitchFamily="18" charset="0"/>
                <a:ea typeface="MiSans" pitchFamily="34" charset="-122"/>
                <a:cs typeface="Times New Roman" panose="02020603050405020304" pitchFamily="18" charset="0"/>
              </a:rPr>
              <a:t>The entire process, from listing to selling, is streamlined and convenient, ensuring that users can complete transactions quickly and efficiently, without any unnecessary delays.</a:t>
            </a:r>
            <a:endParaRPr lang="en-US" sz="2000" dirty="0">
              <a:latin typeface="Times New Roman" panose="02020603050405020304" pitchFamily="18" charset="0"/>
              <a:cs typeface="Times New Roman" panose="02020603050405020304" pitchFamily="18" charset="0"/>
            </a:endParaRPr>
          </a:p>
        </p:txBody>
      </p:sp>
      <p:sp>
        <p:nvSpPr>
          <p:cNvPr id="8" name="Text 5"/>
          <p:cNvSpPr/>
          <p:nvPr/>
        </p:nvSpPr>
        <p:spPr>
          <a:xfrm>
            <a:off x="2413635" y="5039360"/>
            <a:ext cx="4819650" cy="689610"/>
          </a:xfrm>
          <a:prstGeom prst="rect">
            <a:avLst/>
          </a:prstGeom>
          <a:noFill/>
          <a:ln/>
        </p:spPr>
        <p:txBody>
          <a:bodyPr wrap="square" lIns="0" tIns="0" rIns="0" bIns="0" rtlCol="0" anchor="t"/>
          <a:lstStyle/>
          <a:p>
            <a:pPr marL="0" indent="0" algn="l">
              <a:lnSpc>
                <a:spcPct val="10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Convenient Transactions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9" name="Text 6"/>
          <p:cNvSpPr/>
          <p:nvPr/>
        </p:nvSpPr>
        <p:spPr>
          <a:xfrm>
            <a:off x="355600" y="206376"/>
            <a:ext cx="10664825" cy="733534"/>
          </a:xfrm>
          <a:prstGeom prst="rect">
            <a:avLst/>
          </a:prstGeom>
          <a:noFill/>
          <a:ln/>
        </p:spPr>
        <p:txBody>
          <a:bodyPr wrap="square" lIns="0" tIns="0" rIns="0" bIns="0" rtlCol="0" anchor="t">
            <a:spAutoFit/>
          </a:bodyPr>
          <a:lstStyle/>
          <a:p>
            <a:pPr marL="0" indent="0" algn="l">
              <a:lnSpc>
                <a:spcPct val="150000"/>
              </a:lnSpc>
              <a:buNone/>
            </a:pPr>
            <a:r>
              <a:rPr lang="en-US" sz="36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Test Ride &amp; Resale in Three Taps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10" name="Image 1" descr="https://kimi-img.moonshot.cn/pub/slides/slides_tmpl/image/25-08-27-19:59:48-d2nf6d18bjvh7rlj01dg.png"/>
          <p:cNvPicPr>
            <a:picLocks noChangeAspect="1"/>
          </p:cNvPicPr>
          <p:nvPr/>
        </p:nvPicPr>
        <p:blipFill>
          <a:blip r:embed="rId4">
            <a:alphaModFix amt="40000"/>
          </a:blip>
          <a:stretch>
            <a:fillRect/>
          </a:stretch>
        </p:blipFill>
        <p:spPr>
          <a:xfrm>
            <a:off x="931703" y="-270828"/>
            <a:ext cx="2591753" cy="8472805"/>
          </a:xfrm>
          <a:prstGeom prst="rect">
            <a:avLst/>
          </a:prstGeom>
        </p:spPr>
      </p:pic>
      <p:pic>
        <p:nvPicPr>
          <p:cNvPr id="11" name="Image 2" descr="https://kimi-img.moonshot.cn/pub/slides/slides_tmpl/image/25-08-27-19:59:33-d2nf6998bjvh7rlj00r0.png"/>
          <p:cNvPicPr>
            <a:picLocks noChangeAspect="1"/>
          </p:cNvPicPr>
          <p:nvPr/>
        </p:nvPicPr>
        <p:blipFill>
          <a:blip r:embed="rId5"/>
          <a:stretch>
            <a:fillRect/>
          </a:stretch>
        </p:blipFill>
        <p:spPr>
          <a:xfrm>
            <a:off x="1458595" y="1642110"/>
            <a:ext cx="688340" cy="691515"/>
          </a:xfrm>
          <a:prstGeom prst="rect">
            <a:avLst/>
          </a:prstGeom>
        </p:spPr>
      </p:pic>
      <p:pic>
        <p:nvPicPr>
          <p:cNvPr id="12" name="Image 3" descr="https://kimi-img.moonshot.cn/pub/slides/slides_tmpl/image/25-08-27-19:59:33-d2nf6998bjvh7rlj00r0.png"/>
          <p:cNvPicPr>
            <a:picLocks noChangeAspect="1"/>
          </p:cNvPicPr>
          <p:nvPr/>
        </p:nvPicPr>
        <p:blipFill>
          <a:blip r:embed="rId5"/>
          <a:stretch>
            <a:fillRect/>
          </a:stretch>
        </p:blipFill>
        <p:spPr>
          <a:xfrm>
            <a:off x="849630" y="3331845"/>
            <a:ext cx="688340" cy="691515"/>
          </a:xfrm>
          <a:prstGeom prst="rect">
            <a:avLst/>
          </a:prstGeom>
        </p:spPr>
      </p:pic>
      <p:pic>
        <p:nvPicPr>
          <p:cNvPr id="13" name="Image 4" descr="https://kimi-img.moonshot.cn/pub/slides/slides_tmpl/image/25-08-27-19:59:33-d2nf6998bjvh7rlj00r0.png"/>
          <p:cNvPicPr>
            <a:picLocks noChangeAspect="1"/>
          </p:cNvPicPr>
          <p:nvPr/>
        </p:nvPicPr>
        <p:blipFill>
          <a:blip r:embed="rId5"/>
          <a:stretch>
            <a:fillRect/>
          </a:stretch>
        </p:blipFill>
        <p:spPr>
          <a:xfrm>
            <a:off x="714533" y="5170805"/>
            <a:ext cx="688340" cy="691515"/>
          </a:xfrm>
          <a:prstGeom prst="rect">
            <a:avLst/>
          </a:prstGeom>
        </p:spPr>
      </p:pic>
      <p:sp>
        <p:nvSpPr>
          <p:cNvPr id="14" name="Text 7"/>
          <p:cNvSpPr/>
          <p:nvPr/>
        </p:nvSpPr>
        <p:spPr>
          <a:xfrm>
            <a:off x="1463040" y="1732280"/>
            <a:ext cx="688975" cy="536575"/>
          </a:xfrm>
          <a:prstGeom prst="rect">
            <a:avLst/>
          </a:prstGeom>
          <a:noFill/>
          <a:ln/>
        </p:spPr>
        <p:txBody>
          <a:bodyPr wrap="square" lIns="0" tIns="0" rIns="0" bIns="0" rtlCol="0" anchor="t"/>
          <a:lstStyle/>
          <a:p>
            <a:pPr marL="0" indent="0" algn="ctr">
              <a:lnSpc>
                <a:spcPct val="100000"/>
              </a:lnSpc>
              <a:buNone/>
            </a:pPr>
            <a:r>
              <a:rPr lang="en-US" sz="3200" dirty="0">
                <a:solidFill>
                  <a:srgbClr val="FFFFFF"/>
                </a:solidFill>
                <a:latin typeface="MiSans" pitchFamily="34" charset="0"/>
                <a:ea typeface="MiSans" pitchFamily="34" charset="-122"/>
                <a:cs typeface="MiSans" pitchFamily="34" charset="-120"/>
              </a:rPr>
              <a:t>1</a:t>
            </a:r>
            <a:endParaRPr lang="en-US" sz="1600" dirty="0"/>
          </a:p>
        </p:txBody>
      </p:sp>
      <p:sp>
        <p:nvSpPr>
          <p:cNvPr id="15" name="Text 8"/>
          <p:cNvSpPr/>
          <p:nvPr/>
        </p:nvSpPr>
        <p:spPr>
          <a:xfrm>
            <a:off x="854710" y="3429000"/>
            <a:ext cx="688975" cy="536575"/>
          </a:xfrm>
          <a:prstGeom prst="rect">
            <a:avLst/>
          </a:prstGeom>
          <a:noFill/>
          <a:ln/>
        </p:spPr>
        <p:txBody>
          <a:bodyPr wrap="square" lIns="0" tIns="0" rIns="0" bIns="0" rtlCol="0" anchor="t"/>
          <a:lstStyle/>
          <a:p>
            <a:pPr marL="0" indent="0" algn="ctr">
              <a:lnSpc>
                <a:spcPct val="100000"/>
              </a:lnSpc>
              <a:buNone/>
            </a:pPr>
            <a:r>
              <a:rPr lang="en-US" sz="3200" dirty="0">
                <a:solidFill>
                  <a:srgbClr val="FFFFFF"/>
                </a:solidFill>
                <a:latin typeface="MiSans" pitchFamily="34" charset="0"/>
                <a:ea typeface="MiSans" pitchFamily="34" charset="-122"/>
                <a:cs typeface="MiSans" pitchFamily="34" charset="-120"/>
              </a:rPr>
              <a:t>2</a:t>
            </a:r>
            <a:endParaRPr lang="en-US" sz="1600" dirty="0"/>
          </a:p>
        </p:txBody>
      </p:sp>
      <p:sp>
        <p:nvSpPr>
          <p:cNvPr id="16" name="Text 9"/>
          <p:cNvSpPr/>
          <p:nvPr/>
        </p:nvSpPr>
        <p:spPr>
          <a:xfrm>
            <a:off x="854711" y="5356860"/>
            <a:ext cx="364489" cy="505460"/>
          </a:xfrm>
          <a:prstGeom prst="rect">
            <a:avLst/>
          </a:prstGeom>
          <a:noFill/>
          <a:ln/>
        </p:spPr>
        <p:txBody>
          <a:bodyPr wrap="square" lIns="0" tIns="0" rIns="0" bIns="0" rtlCol="0" anchor="t"/>
          <a:lstStyle/>
          <a:p>
            <a:pPr marL="0" indent="0" algn="ctr">
              <a:lnSpc>
                <a:spcPct val="100000"/>
              </a:lnSpc>
              <a:buNone/>
            </a:pPr>
            <a:r>
              <a:rPr lang="en-US" sz="3200" dirty="0">
                <a:solidFill>
                  <a:srgbClr val="FFFFFF"/>
                </a:solidFill>
                <a:latin typeface="MiSans" pitchFamily="34" charset="0"/>
                <a:ea typeface="MiSans" pitchFamily="34" charset="-122"/>
                <a:cs typeface="MiSans" pitchFamily="34" charset="-120"/>
              </a:rPr>
              <a:t>3</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marL="0" indent="0" algn="ctr">
              <a:lnSpc>
                <a:spcPct val="100000"/>
              </a:lnSpc>
              <a:buNone/>
            </a:pPr>
            <a:r>
              <a:rPr lang="en-US" sz="8500" dirty="0">
                <a:solidFill>
                  <a:srgbClr val="F2F7FA"/>
                </a:solidFill>
                <a:latin typeface="Noto Sans SC" pitchFamily="34" charset="0"/>
                <a:ea typeface="Noto Sans SC" pitchFamily="34" charset="-122"/>
                <a:cs typeface="Noto Sans SC" pitchFamily="34" charset="-120"/>
              </a:rPr>
              <a:t>03</a:t>
            </a:r>
            <a:endParaRPr lang="en-US" sz="1600" dirty="0"/>
          </a:p>
        </p:txBody>
      </p:sp>
      <p:sp>
        <p:nvSpPr>
          <p:cNvPr id="8" name="Text 1"/>
          <p:cNvSpPr/>
          <p:nvPr/>
        </p:nvSpPr>
        <p:spPr>
          <a:xfrm>
            <a:off x="586105" y="3133090"/>
            <a:ext cx="7769860" cy="521970"/>
          </a:xfrm>
          <a:prstGeom prst="rect">
            <a:avLst/>
          </a:prstGeom>
          <a:noFill/>
          <a:ln/>
        </p:spPr>
        <p:txBody>
          <a:bodyPr wrap="square" lIns="91440" tIns="45720" rIns="91440" bIns="45720" rtlCol="0" anchor="t"/>
          <a:lstStyle/>
          <a:p>
            <a:pPr marL="0" indent="0">
              <a:lnSpc>
                <a:spcPct val="100000"/>
              </a:lnSpc>
              <a:buNone/>
            </a:pPr>
            <a:r>
              <a:rPr lang="en-US" sz="34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Problem statement</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a:p>
            <a:pPr marL="0" indent="0">
              <a:lnSpc>
                <a:spcPct val="100000"/>
              </a:lnSpc>
              <a:buNone/>
            </a:pP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9" name="Shape 2"/>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txBody>
          <a:bodyPr/>
          <a:lstStyle/>
          <a:p>
            <a:endParaRPr lang="en-IN" dirty="0"/>
          </a:p>
        </p:txBody>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50-d2nf6dh8bjvh7rlj01h0.png"/>
          <p:cNvPicPr>
            <a:picLocks noChangeAspect="1"/>
          </p:cNvPicPr>
          <p:nvPr/>
        </p:nvPicPr>
        <p:blipFill>
          <a:blip r:embed="rId3">
            <a:alphaModFix amt="60000"/>
          </a:blip>
          <a:stretch>
            <a:fillRect/>
          </a:stretch>
        </p:blipFill>
        <p:spPr>
          <a:xfrm>
            <a:off x="-240665" y="-147320"/>
            <a:ext cx="12669520" cy="7191375"/>
          </a:xfrm>
          <a:prstGeom prst="rect">
            <a:avLst/>
          </a:prstGeom>
        </p:spPr>
      </p:pic>
      <p:sp>
        <p:nvSpPr>
          <p:cNvPr id="3" name="Text 0"/>
          <p:cNvSpPr/>
          <p:nvPr/>
        </p:nvSpPr>
        <p:spPr>
          <a:xfrm>
            <a:off x="1016000" y="812800"/>
            <a:ext cx="10649585" cy="733534"/>
          </a:xfrm>
          <a:prstGeom prst="rect">
            <a:avLst/>
          </a:prstGeom>
          <a:noFill/>
          <a:ln/>
        </p:spPr>
        <p:txBody>
          <a:bodyPr wrap="square" lIns="0" tIns="0" rIns="0" bIns="0" rtlCol="0" anchor="t">
            <a:spAutoFit/>
          </a:bodyPr>
          <a:lstStyle/>
          <a:p>
            <a:pPr marL="0" indent="0">
              <a:lnSpc>
                <a:spcPct val="150000"/>
              </a:lnSpc>
              <a:buNone/>
            </a:pPr>
            <a:r>
              <a:rPr lang="en-US" sz="36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Problem statement</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4" name="Text 1"/>
          <p:cNvSpPr/>
          <p:nvPr/>
        </p:nvSpPr>
        <p:spPr>
          <a:xfrm>
            <a:off x="2611120" y="2580640"/>
            <a:ext cx="4450080" cy="2286000"/>
          </a:xfrm>
          <a:prstGeom prst="rect">
            <a:avLst/>
          </a:prstGeom>
          <a:noFill/>
          <a:ln/>
        </p:spPr>
        <p:txBody>
          <a:bodyPr wrap="square" lIns="0" tIns="0" rIns="0" bIns="0" rtlCol="0" anchor="t"/>
          <a:lstStyle/>
          <a:p>
            <a:pPr marL="0" indent="0" algn="just">
              <a:lnSpc>
                <a:spcPct val="150000"/>
              </a:lnSpc>
              <a:buNone/>
            </a:pPr>
            <a:r>
              <a:rPr lang="en-US" sz="2000" dirty="0">
                <a:solidFill>
                  <a:srgbClr val="000000"/>
                </a:solidFill>
                <a:latin typeface="Times New Roman" panose="02020603050405020304" pitchFamily="18" charset="0"/>
                <a:ea typeface="微软雅黑" pitchFamily="34" charset="-122"/>
                <a:cs typeface="Times New Roman" panose="02020603050405020304" pitchFamily="18" charset="0"/>
              </a:rPr>
              <a:t>Build a two-wheeler marketplace web app where users can browse bikes, scooters, and EVs, search and filter by brand, price, or fuel type, view detailed specs with images, compare model's side by side, use EMI and fuel cost calculators, check upcoming launches, explore showrooms, and book test rides or sell used bikes.</a:t>
            </a:r>
            <a:endParaRPr lang="en-US" sz="2000" dirty="0">
              <a:latin typeface="Times New Roman" panose="02020603050405020304" pitchFamily="18" charset="0"/>
              <a:cs typeface="Times New Roman" panose="02020603050405020304" pitchFamily="18" charset="0"/>
            </a:endParaRPr>
          </a:p>
        </p:txBody>
      </p:sp>
      <p:sp>
        <p:nvSpPr>
          <p:cNvPr id="5" name="Text 2"/>
          <p:cNvSpPr/>
          <p:nvPr/>
        </p:nvSpPr>
        <p:spPr>
          <a:xfrm>
            <a:off x="2332186" y="1824591"/>
            <a:ext cx="7732395" cy="582930"/>
          </a:xfrm>
          <a:prstGeom prst="rect">
            <a:avLst/>
          </a:prstGeom>
          <a:noFill/>
          <a:ln/>
        </p:spPr>
        <p:txBody>
          <a:bodyPr wrap="square" lIns="0" tIns="0" rIns="0" bIns="0" rtlCol="0" anchor="t"/>
          <a:lstStyle/>
          <a:p>
            <a:pPr marL="0" indent="0">
              <a:lnSpc>
                <a:spcPct val="15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Build a two-wheeler marketplace web app</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6" name="Image 1" descr="https://kimi-img.moonshot.cn/pub/slides/slides_tmpl/image/25-08-27-19:59:33-d2nf6998bjvh7rlj00r0.png"/>
          <p:cNvPicPr>
            <a:picLocks noChangeAspect="1"/>
          </p:cNvPicPr>
          <p:nvPr/>
        </p:nvPicPr>
        <p:blipFill>
          <a:blip r:embed="rId4"/>
          <a:stretch>
            <a:fillRect/>
          </a:stretch>
        </p:blipFill>
        <p:spPr>
          <a:xfrm>
            <a:off x="1458595" y="1953895"/>
            <a:ext cx="688340" cy="691515"/>
          </a:xfrm>
          <a:prstGeom prst="rect">
            <a:avLst/>
          </a:prstGeom>
        </p:spPr>
      </p:pic>
      <p:pic>
        <p:nvPicPr>
          <p:cNvPr id="7" name="Image 2" descr="https://kimi-img.moonshot.cn/pub/slides/slides_tmpl/image/25-08-27-19:59:33-d2nf6998bjvh7rlj00r0.png"/>
          <p:cNvPicPr>
            <a:picLocks noChangeAspect="1"/>
          </p:cNvPicPr>
          <p:nvPr/>
        </p:nvPicPr>
        <p:blipFill>
          <a:blip r:embed="rId4"/>
          <a:stretch>
            <a:fillRect/>
          </a:stretch>
        </p:blipFill>
        <p:spPr>
          <a:xfrm>
            <a:off x="1458595" y="4051300"/>
            <a:ext cx="688340" cy="691515"/>
          </a:xfrm>
          <a:prstGeom prst="rect">
            <a:avLst/>
          </a:prstGeom>
        </p:spPr>
      </p:pic>
      <p:sp>
        <p:nvSpPr>
          <p:cNvPr id="8" name="Shape 3"/>
          <p:cNvSpPr/>
          <p:nvPr/>
        </p:nvSpPr>
        <p:spPr>
          <a:xfrm>
            <a:off x="1807845" y="2580640"/>
            <a:ext cx="0" cy="1470660"/>
          </a:xfrm>
          <a:prstGeom prst="line">
            <a:avLst/>
          </a:prstGeom>
          <a:noFill/>
          <a:ln w="19050">
            <a:gradFill flip="none" rotWithShape="1">
              <a:gsLst>
                <a:gs pos="0">
                  <a:srgbClr val="2F5BEE">
                    <a:alpha val="61000"/>
                  </a:srgbClr>
                </a:gs>
                <a:gs pos="100000">
                  <a:srgbClr val="8DD4FB">
                    <a:alpha val="0"/>
                  </a:srgbClr>
                </a:gs>
              </a:gsLst>
              <a:path path="circle">
                <a:fillToRect l="50000" t="50000" r="50000" b="50000"/>
              </a:path>
            </a:gradFill>
            <a:prstDash val="solid"/>
            <a:headEnd type="none"/>
            <a:tailEnd type="none"/>
          </a:ln>
        </p:spPr>
        <p:txBody>
          <a:bodyPr/>
          <a:lstStyle/>
          <a:p>
            <a:endParaRPr lang="en-IN" dirty="0"/>
          </a:p>
        </p:txBody>
      </p:sp>
      <p:pic>
        <p:nvPicPr>
          <p:cNvPr id="10" name="Picture 9" descr="A diagram of a diagram of a company&#10;&#10;AI-generated content may be incorrect.">
            <a:extLst>
              <a:ext uri="{FF2B5EF4-FFF2-40B4-BE49-F238E27FC236}">
                <a16:creationId xmlns:a16="http://schemas.microsoft.com/office/drawing/2014/main" id="{9E2BE071-8C01-BBA1-B7B2-D5E3C8FC2994}"/>
              </a:ext>
            </a:extLst>
          </p:cNvPr>
          <p:cNvPicPr>
            <a:picLocks noChangeAspect="1"/>
          </p:cNvPicPr>
          <p:nvPr/>
        </p:nvPicPr>
        <p:blipFill>
          <a:blip r:embed="rId5"/>
          <a:stretch>
            <a:fillRect/>
          </a:stretch>
        </p:blipFill>
        <p:spPr>
          <a:xfrm>
            <a:off x="7599680" y="416560"/>
            <a:ext cx="4338319" cy="600456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5BC05CAF-ED09-6CB3-F07C-229D8DED127E}"/>
            </a:ext>
          </a:extLst>
        </p:cNvPr>
        <p:cNvGrpSpPr/>
        <p:nvPr/>
      </p:nvGrpSpPr>
      <p:grpSpPr>
        <a:xfrm>
          <a:off x="0" y="0"/>
          <a:ext cx="0" cy="0"/>
          <a:chOff x="0" y="0"/>
          <a:chExt cx="0" cy="0"/>
        </a:xfrm>
      </p:grpSpPr>
      <p:pic>
        <p:nvPicPr>
          <p:cNvPr id="2" name="Image 0" descr="https://kimi-img.moonshot.cn/pub/slides/slides_tmpl/image/25-08-27-19:59:33-d2nf6998bjvh7rlj00s0.jpg">
            <a:extLst>
              <a:ext uri="{FF2B5EF4-FFF2-40B4-BE49-F238E27FC236}">
                <a16:creationId xmlns:a16="http://schemas.microsoft.com/office/drawing/2014/main" id="{DB6DF051-5AA3-EC3E-5C90-C33818BB855A}"/>
              </a:ext>
            </a:extLst>
          </p:cNvPr>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a:extLst>
              <a:ext uri="{FF2B5EF4-FFF2-40B4-BE49-F238E27FC236}">
                <a16:creationId xmlns:a16="http://schemas.microsoft.com/office/drawing/2014/main" id="{0248B349-3101-D830-F348-3C0F00103A10}"/>
              </a:ext>
            </a:extLst>
          </p:cNvPr>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a:extLst>
              <a:ext uri="{FF2B5EF4-FFF2-40B4-BE49-F238E27FC236}">
                <a16:creationId xmlns:a16="http://schemas.microsoft.com/office/drawing/2014/main" id="{12D0E7A0-E456-265C-50EB-13842B7B8FF2}"/>
              </a:ext>
            </a:extLst>
          </p:cNvPr>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a:extLst>
              <a:ext uri="{FF2B5EF4-FFF2-40B4-BE49-F238E27FC236}">
                <a16:creationId xmlns:a16="http://schemas.microsoft.com/office/drawing/2014/main" id="{2B36C021-D637-8261-C6B1-DE5F07BDBB06}"/>
              </a:ext>
            </a:extLst>
          </p:cNvPr>
          <p:cNvPicPr>
            <a:picLocks noChangeAspect="1"/>
          </p:cNvPicPr>
          <p:nvPr/>
        </p:nvPicPr>
        <p:blipFill>
          <a:blip r:embed="rId6"/>
          <a:stretch>
            <a:fillRect/>
          </a:stretch>
        </p:blipFill>
        <p:spPr>
          <a:xfrm>
            <a:off x="7611110" y="2028825"/>
            <a:ext cx="2790825" cy="2800350"/>
          </a:xfrm>
          <a:prstGeom prst="rect">
            <a:avLst/>
          </a:prstGeom>
        </p:spPr>
      </p:pic>
      <p:sp>
        <p:nvSpPr>
          <p:cNvPr id="7" name="Text 0">
            <a:extLst>
              <a:ext uri="{FF2B5EF4-FFF2-40B4-BE49-F238E27FC236}">
                <a16:creationId xmlns:a16="http://schemas.microsoft.com/office/drawing/2014/main" id="{A291BA10-B37A-B168-AF49-70BA644AD390}"/>
              </a:ext>
            </a:extLst>
          </p:cNvPr>
          <p:cNvSpPr/>
          <p:nvPr/>
        </p:nvSpPr>
        <p:spPr>
          <a:xfrm>
            <a:off x="8197052" y="2654618"/>
            <a:ext cx="1618942" cy="1429544"/>
          </a:xfrm>
          <a:prstGeom prst="rect">
            <a:avLst/>
          </a:prstGeom>
          <a:noFill/>
          <a:ln/>
        </p:spPr>
        <p:txBody>
          <a:bodyPr wrap="square" lIns="91440" tIns="45720" rIns="91440" bIns="45720" rtlCol="0" anchor="t">
            <a:spAutoFit/>
          </a:bodyPr>
          <a:lstStyle/>
          <a:p>
            <a:pPr marL="0" indent="0" algn="ctr">
              <a:lnSpc>
                <a:spcPct val="100000"/>
              </a:lnSpc>
              <a:buNone/>
            </a:pPr>
            <a:r>
              <a:rPr lang="en-US" sz="8500" dirty="0">
                <a:solidFill>
                  <a:srgbClr val="F2F7FA"/>
                </a:solidFill>
                <a:latin typeface="Noto Sans SC" pitchFamily="34" charset="0"/>
                <a:ea typeface="Noto Sans SC" pitchFamily="34" charset="-122"/>
                <a:cs typeface="Noto Sans SC" pitchFamily="34" charset="-120"/>
              </a:rPr>
              <a:t>04</a:t>
            </a:r>
            <a:endParaRPr lang="en-US" sz="1600" dirty="0"/>
          </a:p>
        </p:txBody>
      </p:sp>
      <p:sp>
        <p:nvSpPr>
          <p:cNvPr id="8" name="Text 1">
            <a:extLst>
              <a:ext uri="{FF2B5EF4-FFF2-40B4-BE49-F238E27FC236}">
                <a16:creationId xmlns:a16="http://schemas.microsoft.com/office/drawing/2014/main" id="{04B61AB1-4412-7D5A-5FD0-46FEB5B69C85}"/>
              </a:ext>
            </a:extLst>
          </p:cNvPr>
          <p:cNvSpPr/>
          <p:nvPr/>
        </p:nvSpPr>
        <p:spPr>
          <a:xfrm>
            <a:off x="586105" y="3133090"/>
            <a:ext cx="7769860" cy="521970"/>
          </a:xfrm>
          <a:prstGeom prst="rect">
            <a:avLst/>
          </a:prstGeom>
          <a:noFill/>
          <a:ln/>
        </p:spPr>
        <p:txBody>
          <a:bodyPr wrap="square" lIns="91440" tIns="45720" rIns="91440" bIns="45720" rtlCol="0" anchor="t"/>
          <a:lstStyle/>
          <a:p>
            <a:r>
              <a:rPr lang="en-IN" sz="3600" dirty="0">
                <a:latin typeface="ADLaM Display" panose="02010000000000000000" pitchFamily="2" charset="0"/>
                <a:ea typeface="ADLaM Display" panose="02010000000000000000" pitchFamily="2" charset="0"/>
                <a:cs typeface="ADLaM Display" panose="02010000000000000000" pitchFamily="2" charset="0"/>
              </a:rPr>
              <a:t>Proposed Solution</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11" name="Text 4">
            <a:extLst>
              <a:ext uri="{FF2B5EF4-FFF2-40B4-BE49-F238E27FC236}">
                <a16:creationId xmlns:a16="http://schemas.microsoft.com/office/drawing/2014/main" id="{C3A9A3FC-8555-4049-0F6B-49B365464420}"/>
              </a:ext>
            </a:extLst>
          </p:cNvPr>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6">
            <a:extLst>
              <a:ext uri="{FF2B5EF4-FFF2-40B4-BE49-F238E27FC236}">
                <a16:creationId xmlns:a16="http://schemas.microsoft.com/office/drawing/2014/main" id="{20AE8A11-3037-165A-AF98-B7AEF2A391B1}"/>
              </a:ext>
            </a:extLst>
          </p:cNvPr>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8">
            <a:extLst>
              <a:ext uri="{FF2B5EF4-FFF2-40B4-BE49-F238E27FC236}">
                <a16:creationId xmlns:a16="http://schemas.microsoft.com/office/drawing/2014/main" id="{05592235-47AD-9E6E-E6E4-16E2740F444E}"/>
              </a:ext>
            </a:extLst>
          </p:cNvPr>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7" name="Text 10">
            <a:extLst>
              <a:ext uri="{FF2B5EF4-FFF2-40B4-BE49-F238E27FC236}">
                <a16:creationId xmlns:a16="http://schemas.microsoft.com/office/drawing/2014/main" id="{617B5A68-8095-4A8B-DADF-4829EE79682C}"/>
              </a:ext>
            </a:extLst>
          </p:cNvPr>
          <p:cNvSpPr/>
          <p:nvPr/>
        </p:nvSpPr>
        <p:spPr>
          <a:xfrm>
            <a:off x="531399" y="6143377"/>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9" name="Text 12">
            <a:extLst>
              <a:ext uri="{FF2B5EF4-FFF2-40B4-BE49-F238E27FC236}">
                <a16:creationId xmlns:a16="http://schemas.microsoft.com/office/drawing/2014/main" id="{C5665710-D9E1-3B8E-5D83-391662F91784}"/>
              </a:ext>
            </a:extLst>
          </p:cNvPr>
          <p:cNvSpPr/>
          <p:nvPr/>
        </p:nvSpPr>
        <p:spPr>
          <a:xfrm>
            <a:off x="531399" y="6240351"/>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1" name="Text 14">
            <a:extLst>
              <a:ext uri="{FF2B5EF4-FFF2-40B4-BE49-F238E27FC236}">
                <a16:creationId xmlns:a16="http://schemas.microsoft.com/office/drawing/2014/main" id="{50FCDC0A-2E31-6DB8-D6BF-41EA78C8CF55}"/>
              </a:ext>
            </a:extLst>
          </p:cNvPr>
          <p:cNvSpPr/>
          <p:nvPr/>
        </p:nvSpPr>
        <p:spPr>
          <a:xfrm>
            <a:off x="531399" y="633732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Tree>
    <p:extLst>
      <p:ext uri="{BB962C8B-B14F-4D97-AF65-F5344CB8AC3E}">
        <p14:creationId xmlns:p14="http://schemas.microsoft.com/office/powerpoint/2010/main" val="350766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D91600D9-2E41-B474-16A7-28547C4843EE}"/>
            </a:ext>
          </a:extLst>
        </p:cNvPr>
        <p:cNvGrpSpPr/>
        <p:nvPr/>
      </p:nvGrpSpPr>
      <p:grpSpPr>
        <a:xfrm>
          <a:off x="0" y="0"/>
          <a:ext cx="0" cy="0"/>
          <a:chOff x="0" y="0"/>
          <a:chExt cx="0" cy="0"/>
        </a:xfrm>
      </p:grpSpPr>
      <p:pic>
        <p:nvPicPr>
          <p:cNvPr id="2" name="Image 0" descr="https://kimi-img.moonshot.cn/pub/slides/slides_tmpl/image/25-08-27-19:59:33-d2nf6998bjvh7rlj00s0.jpg">
            <a:extLst>
              <a:ext uri="{FF2B5EF4-FFF2-40B4-BE49-F238E27FC236}">
                <a16:creationId xmlns:a16="http://schemas.microsoft.com/office/drawing/2014/main" id="{03D33AB9-5542-05E7-D11B-27980A0D1BEB}"/>
              </a:ext>
            </a:extLst>
          </p:cNvPr>
          <p:cNvPicPr>
            <a:picLocks noChangeAspect="1"/>
          </p:cNvPicPr>
          <p:nvPr/>
        </p:nvPicPr>
        <p:blipFill>
          <a:blip r:embed="rId3"/>
          <a:stretch>
            <a:fillRect/>
          </a:stretch>
        </p:blipFill>
        <p:spPr>
          <a:xfrm>
            <a:off x="-253158" y="20320"/>
            <a:ext cx="12445158" cy="8990330"/>
          </a:xfrm>
          <a:prstGeom prst="rect">
            <a:avLst/>
          </a:prstGeom>
        </p:spPr>
      </p:pic>
      <p:sp>
        <p:nvSpPr>
          <p:cNvPr id="3" name="Text 0">
            <a:extLst>
              <a:ext uri="{FF2B5EF4-FFF2-40B4-BE49-F238E27FC236}">
                <a16:creationId xmlns:a16="http://schemas.microsoft.com/office/drawing/2014/main" id="{982EEE76-1BD6-D9B6-2234-51DB0F31A121}"/>
              </a:ext>
            </a:extLst>
          </p:cNvPr>
          <p:cNvSpPr/>
          <p:nvPr/>
        </p:nvSpPr>
        <p:spPr>
          <a:xfrm>
            <a:off x="182880" y="751841"/>
            <a:ext cx="7853680" cy="5514206"/>
          </a:xfrm>
          <a:prstGeom prst="rect">
            <a:avLst/>
          </a:prstGeom>
          <a:noFill/>
          <a:ln/>
        </p:spPr>
        <p:txBody>
          <a:bodyPr wrap="square" lIns="0" tIns="0" rIns="0" bIns="0" rtlCol="0" anchor="t"/>
          <a:lstStyle/>
          <a:p>
            <a:pPr algn="just">
              <a:lnSpc>
                <a:spcPct val="150000"/>
              </a:lnSpc>
            </a:pPr>
            <a:r>
              <a:rPr lang="en-US" sz="2200" dirty="0">
                <a:latin typeface="Times New Roman" panose="02020603050405020304" pitchFamily="18" charset="0"/>
                <a:cs typeface="Times New Roman" panose="02020603050405020304" pitchFamily="18" charset="0"/>
              </a:rPr>
              <a:t>Moto Mart provides a </a:t>
            </a:r>
            <a:r>
              <a:rPr lang="en-US" sz="2200" b="1" dirty="0">
                <a:latin typeface="Times New Roman" panose="02020603050405020304" pitchFamily="18" charset="0"/>
                <a:cs typeface="Times New Roman" panose="02020603050405020304" pitchFamily="18" charset="0"/>
              </a:rPr>
              <a:t>one-stop marketplace</a:t>
            </a:r>
            <a:r>
              <a:rPr lang="en-US" sz="2200" dirty="0">
                <a:latin typeface="Times New Roman" panose="02020603050405020304" pitchFamily="18" charset="0"/>
                <a:cs typeface="Times New Roman" panose="02020603050405020304" pitchFamily="18" charset="0"/>
              </a:rPr>
              <a:t> for two-wheeler buyers and sellers. It simplifies the process by combining browsing, comparison, finance tools, and booking features in a single platform.</a:t>
            </a:r>
          </a:p>
          <a:p>
            <a:pPr algn="just">
              <a:lnSpc>
                <a:spcPct val="150000"/>
              </a:lnSpc>
            </a:pPr>
            <a:r>
              <a:rPr lang="en-US" sz="2200" b="1" dirty="0">
                <a:solidFill>
                  <a:schemeClr val="accent1">
                    <a:lumMod val="60000"/>
                    <a:lumOff val="40000"/>
                  </a:schemeClr>
                </a:solidFill>
                <a:latin typeface="Times New Roman" panose="02020603050405020304" pitchFamily="18" charset="0"/>
                <a:cs typeface="Times New Roman" panose="02020603050405020304" pitchFamily="18" charset="0"/>
              </a:rPr>
              <a:t>Key Solutions</a:t>
            </a:r>
          </a:p>
          <a:p>
            <a:pPr marL="342900"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Centralized listings of </a:t>
            </a:r>
            <a:r>
              <a:rPr lang="en-US" sz="2200" b="1" dirty="0">
                <a:latin typeface="Times New Roman" panose="02020603050405020304" pitchFamily="18" charset="0"/>
                <a:cs typeface="Times New Roman" panose="02020603050405020304" pitchFamily="18" charset="0"/>
              </a:rPr>
              <a:t>bikes, scooters, and EVs</a:t>
            </a:r>
            <a:r>
              <a:rPr lang="en-US" sz="2200" dirty="0">
                <a:latin typeface="Times New Roman" panose="02020603050405020304" pitchFamily="18" charset="0"/>
                <a:cs typeface="Times New Roman" panose="02020603050405020304" pitchFamily="18" charset="0"/>
              </a:rPr>
              <a:t> with specs and images.</a:t>
            </a:r>
          </a:p>
          <a:p>
            <a:pPr marL="342900" indent="-342900" algn="just">
              <a:lnSpc>
                <a:spcPct val="150000"/>
              </a:lnSpc>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Smart search and filters</a:t>
            </a:r>
            <a:r>
              <a:rPr lang="en-US" sz="2200" dirty="0">
                <a:latin typeface="Times New Roman" panose="02020603050405020304" pitchFamily="18" charset="0"/>
                <a:cs typeface="Times New Roman" panose="02020603050405020304" pitchFamily="18" charset="0"/>
              </a:rPr>
              <a:t> by brand, price, fuel type, or mileage.</a:t>
            </a:r>
          </a:p>
          <a:p>
            <a:pPr marL="342900" indent="-342900" algn="just">
              <a:lnSpc>
                <a:spcPct val="150000"/>
              </a:lnSpc>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Model comparison</a:t>
            </a:r>
            <a:r>
              <a:rPr lang="en-US" sz="2200" dirty="0">
                <a:latin typeface="Times New Roman" panose="02020603050405020304" pitchFamily="18" charset="0"/>
                <a:cs typeface="Times New Roman" panose="02020603050405020304" pitchFamily="18" charset="0"/>
              </a:rPr>
              <a:t> with side-by-side view.</a:t>
            </a:r>
          </a:p>
          <a:p>
            <a:pPr marL="342900" indent="-342900" algn="just">
              <a:lnSpc>
                <a:spcPct val="150000"/>
              </a:lnSpc>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EMI &amp; fuel cost calculators</a:t>
            </a:r>
            <a:r>
              <a:rPr lang="en-US" sz="2200" dirty="0">
                <a:latin typeface="Times New Roman" panose="02020603050405020304" pitchFamily="18" charset="0"/>
                <a:cs typeface="Times New Roman" panose="02020603050405020304" pitchFamily="18" charset="0"/>
              </a:rPr>
              <a:t> for better planning.</a:t>
            </a:r>
          </a:p>
          <a:p>
            <a:pPr marL="342900" indent="-342900" algn="just">
              <a:lnSpc>
                <a:spcPct val="150000"/>
              </a:lnSpc>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Showroom directory</a:t>
            </a:r>
            <a:r>
              <a:rPr lang="en-US" sz="2200" dirty="0">
                <a:latin typeface="Times New Roman" panose="02020603050405020304" pitchFamily="18" charset="0"/>
                <a:cs typeface="Times New Roman" panose="02020603050405020304" pitchFamily="18" charset="0"/>
              </a:rPr>
              <a:t> with </a:t>
            </a:r>
            <a:r>
              <a:rPr lang="en-US" sz="2200" b="1" dirty="0">
                <a:latin typeface="Times New Roman" panose="02020603050405020304" pitchFamily="18" charset="0"/>
                <a:cs typeface="Times New Roman" panose="02020603050405020304" pitchFamily="18" charset="0"/>
              </a:rPr>
              <a:t>test ride booking</a:t>
            </a:r>
            <a:r>
              <a:rPr lang="en-US" sz="2200" dirty="0">
                <a:latin typeface="Times New Roman" panose="02020603050405020304" pitchFamily="18" charset="0"/>
                <a:cs typeface="Times New Roman" panose="02020603050405020304" pitchFamily="18" charset="0"/>
              </a:rPr>
              <a:t>.</a:t>
            </a:r>
          </a:p>
          <a:p>
            <a:pPr marL="342900" indent="-3429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Platform to </a:t>
            </a:r>
            <a:r>
              <a:rPr lang="en-US" sz="2200" b="1" dirty="0">
                <a:latin typeface="Times New Roman" panose="02020603050405020304" pitchFamily="18" charset="0"/>
                <a:cs typeface="Times New Roman" panose="02020603050405020304" pitchFamily="18" charset="0"/>
              </a:rPr>
              <a:t>buy and sell used bikes</a:t>
            </a:r>
            <a:r>
              <a:rPr lang="en-US" sz="2200" dirty="0">
                <a:latin typeface="Times New Roman" panose="02020603050405020304" pitchFamily="18" charset="0"/>
                <a:cs typeface="Times New Roman" panose="02020603050405020304" pitchFamily="18" charset="0"/>
              </a:rPr>
              <a:t> securely.</a:t>
            </a:r>
          </a:p>
          <a:p>
            <a:pPr algn="just">
              <a:lnSpc>
                <a:spcPct val="150000"/>
              </a:lnSpc>
            </a:pPr>
            <a:endParaRPr lang="en-US" sz="2200" dirty="0">
              <a:latin typeface="Times New Roman" panose="02020603050405020304" pitchFamily="18" charset="0"/>
              <a:cs typeface="Times New Roman" panose="02020603050405020304" pitchFamily="18" charset="0"/>
            </a:endParaRPr>
          </a:p>
        </p:txBody>
      </p:sp>
      <p:sp>
        <p:nvSpPr>
          <p:cNvPr id="4" name="Text 1">
            <a:extLst>
              <a:ext uri="{FF2B5EF4-FFF2-40B4-BE49-F238E27FC236}">
                <a16:creationId xmlns:a16="http://schemas.microsoft.com/office/drawing/2014/main" id="{6FDE90A5-45AB-0BA5-6DC1-F56510AEBB14}"/>
              </a:ext>
            </a:extLst>
          </p:cNvPr>
          <p:cNvSpPr/>
          <p:nvPr/>
        </p:nvSpPr>
        <p:spPr>
          <a:xfrm>
            <a:off x="0" y="-38100"/>
            <a:ext cx="11335703" cy="815031"/>
          </a:xfrm>
          <a:prstGeom prst="rect">
            <a:avLst/>
          </a:prstGeom>
          <a:noFill/>
          <a:ln/>
        </p:spPr>
        <p:txBody>
          <a:bodyPr wrap="square" lIns="0" tIns="0" rIns="0" bIns="0" rtlCol="0" anchor="t">
            <a:spAutoFit/>
          </a:bodyPr>
          <a:lstStyle/>
          <a:p>
            <a:pPr>
              <a:lnSpc>
                <a:spcPct val="150000"/>
              </a:lnSpc>
            </a:pPr>
            <a:r>
              <a:rPr lang="en-IN" sz="3200" dirty="0">
                <a:latin typeface="ADLaM Display" panose="02010000000000000000" pitchFamily="2" charset="0"/>
                <a:ea typeface="ADLaM Display" panose="02010000000000000000" pitchFamily="2" charset="0"/>
                <a:cs typeface="ADLaM Display" panose="02010000000000000000" pitchFamily="2" charset="0"/>
              </a:rPr>
              <a:t>Proposed</a:t>
            </a:r>
            <a:r>
              <a:rPr lang="en-IN" sz="4000" dirty="0">
                <a:latin typeface="ADLaM Display" panose="02010000000000000000" pitchFamily="2" charset="0"/>
                <a:ea typeface="ADLaM Display" panose="02010000000000000000" pitchFamily="2" charset="0"/>
                <a:cs typeface="ADLaM Display" panose="02010000000000000000" pitchFamily="2" charset="0"/>
              </a:rPr>
              <a:t> Solution</a:t>
            </a:r>
            <a:endParaRPr lang="en-US" sz="40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9" name="Image 3" descr="https://kimi-img.moonshot.cn/pub/slides/slides_tmpl/image/25-08-27-19:59:49-d2nf6d98bjvh7rlj01fg.png">
            <a:extLst>
              <a:ext uri="{FF2B5EF4-FFF2-40B4-BE49-F238E27FC236}">
                <a16:creationId xmlns:a16="http://schemas.microsoft.com/office/drawing/2014/main" id="{42162B92-D74F-E8EB-3F1A-7B0D90D282D4}"/>
              </a:ext>
            </a:extLst>
          </p:cNvPr>
          <p:cNvPicPr>
            <a:picLocks noChangeAspect="1"/>
          </p:cNvPicPr>
          <p:nvPr/>
        </p:nvPicPr>
        <p:blipFill>
          <a:blip r:embed="rId4">
            <a:alphaModFix amt="60000"/>
          </a:blip>
          <a:stretch>
            <a:fillRect/>
          </a:stretch>
        </p:blipFill>
        <p:spPr>
          <a:xfrm>
            <a:off x="59055" y="5581650"/>
            <a:ext cx="12192000" cy="1314450"/>
          </a:xfrm>
          <a:prstGeom prst="rect">
            <a:avLst/>
          </a:prstGeom>
        </p:spPr>
      </p:pic>
      <p:pic>
        <p:nvPicPr>
          <p:cNvPr id="6" name="Picture 5">
            <a:extLst>
              <a:ext uri="{FF2B5EF4-FFF2-40B4-BE49-F238E27FC236}">
                <a16:creationId xmlns:a16="http://schemas.microsoft.com/office/drawing/2014/main" id="{88CB2361-E43C-85F3-7B52-2FFBC54036CE}"/>
              </a:ext>
            </a:extLst>
          </p:cNvPr>
          <p:cNvPicPr>
            <a:picLocks noChangeAspect="1"/>
          </p:cNvPicPr>
          <p:nvPr/>
        </p:nvPicPr>
        <p:blipFill>
          <a:blip r:embed="rId5"/>
          <a:stretch>
            <a:fillRect/>
          </a:stretch>
        </p:blipFill>
        <p:spPr>
          <a:xfrm>
            <a:off x="8160385" y="0"/>
            <a:ext cx="4090670" cy="6858000"/>
          </a:xfrm>
          <a:prstGeom prst="rect">
            <a:avLst/>
          </a:prstGeom>
        </p:spPr>
      </p:pic>
    </p:spTree>
    <p:extLst>
      <p:ext uri="{BB962C8B-B14F-4D97-AF65-F5344CB8AC3E}">
        <p14:creationId xmlns:p14="http://schemas.microsoft.com/office/powerpoint/2010/main" val="33945016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4DEA46C3-D187-F042-15C7-69366AE7040F}"/>
            </a:ext>
          </a:extLst>
        </p:cNvPr>
        <p:cNvGrpSpPr/>
        <p:nvPr/>
      </p:nvGrpSpPr>
      <p:grpSpPr>
        <a:xfrm>
          <a:off x="0" y="0"/>
          <a:ext cx="0" cy="0"/>
          <a:chOff x="0" y="0"/>
          <a:chExt cx="0" cy="0"/>
        </a:xfrm>
      </p:grpSpPr>
      <p:pic>
        <p:nvPicPr>
          <p:cNvPr id="2" name="Image 0" descr="https://kimi-img.moonshot.cn/pub/slides/slides_tmpl/image/25-08-27-19:59:33-d2nf6998bjvh7rlj00s0.jpg">
            <a:extLst>
              <a:ext uri="{FF2B5EF4-FFF2-40B4-BE49-F238E27FC236}">
                <a16:creationId xmlns:a16="http://schemas.microsoft.com/office/drawing/2014/main" id="{BCC4C3B7-6967-3AA2-6FC2-2DC006776AE3}"/>
              </a:ext>
            </a:extLst>
          </p:cNvPr>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a:extLst>
              <a:ext uri="{FF2B5EF4-FFF2-40B4-BE49-F238E27FC236}">
                <a16:creationId xmlns:a16="http://schemas.microsoft.com/office/drawing/2014/main" id="{7D36D9E0-70EB-8107-D89B-9D5E4390E4C6}"/>
              </a:ext>
            </a:extLst>
          </p:cNvPr>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a:extLst>
              <a:ext uri="{FF2B5EF4-FFF2-40B4-BE49-F238E27FC236}">
                <a16:creationId xmlns:a16="http://schemas.microsoft.com/office/drawing/2014/main" id="{D3FE68E0-5526-B72C-59FB-A3FB914FB913}"/>
              </a:ext>
            </a:extLst>
          </p:cNvPr>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a:extLst>
              <a:ext uri="{FF2B5EF4-FFF2-40B4-BE49-F238E27FC236}">
                <a16:creationId xmlns:a16="http://schemas.microsoft.com/office/drawing/2014/main" id="{6D80B534-E07A-AAA1-7EE2-38FFF9D03055}"/>
              </a:ext>
            </a:extLst>
          </p:cNvPr>
          <p:cNvPicPr>
            <a:picLocks noChangeAspect="1"/>
          </p:cNvPicPr>
          <p:nvPr/>
        </p:nvPicPr>
        <p:blipFill>
          <a:blip r:embed="rId6"/>
          <a:stretch>
            <a:fillRect/>
          </a:stretch>
        </p:blipFill>
        <p:spPr>
          <a:xfrm>
            <a:off x="7611110" y="2028825"/>
            <a:ext cx="2790825" cy="2800350"/>
          </a:xfrm>
          <a:prstGeom prst="rect">
            <a:avLst/>
          </a:prstGeom>
        </p:spPr>
      </p:pic>
      <p:sp>
        <p:nvSpPr>
          <p:cNvPr id="7" name="Text 0">
            <a:extLst>
              <a:ext uri="{FF2B5EF4-FFF2-40B4-BE49-F238E27FC236}">
                <a16:creationId xmlns:a16="http://schemas.microsoft.com/office/drawing/2014/main" id="{0938D523-8598-E753-7339-9F1A7C13AE60}"/>
              </a:ext>
            </a:extLst>
          </p:cNvPr>
          <p:cNvSpPr/>
          <p:nvPr/>
        </p:nvSpPr>
        <p:spPr>
          <a:xfrm>
            <a:off x="8197052" y="2654618"/>
            <a:ext cx="1618942" cy="1429544"/>
          </a:xfrm>
          <a:prstGeom prst="rect">
            <a:avLst/>
          </a:prstGeom>
          <a:noFill/>
          <a:ln/>
        </p:spPr>
        <p:txBody>
          <a:bodyPr wrap="square" lIns="91440" tIns="45720" rIns="91440" bIns="45720" rtlCol="0" anchor="t">
            <a:spAutoFit/>
          </a:bodyPr>
          <a:lstStyle/>
          <a:p>
            <a:pPr marL="0" indent="0" algn="ctr">
              <a:lnSpc>
                <a:spcPct val="100000"/>
              </a:lnSpc>
              <a:buNone/>
            </a:pPr>
            <a:r>
              <a:rPr lang="en-US" sz="8500" dirty="0">
                <a:solidFill>
                  <a:srgbClr val="F2F7FA"/>
                </a:solidFill>
                <a:latin typeface="Noto Sans SC" pitchFamily="34" charset="0"/>
                <a:ea typeface="Noto Sans SC" pitchFamily="34" charset="-122"/>
                <a:cs typeface="Noto Sans SC" pitchFamily="34" charset="-120"/>
              </a:rPr>
              <a:t>05</a:t>
            </a:r>
            <a:endParaRPr lang="en-US" sz="1600" dirty="0"/>
          </a:p>
        </p:txBody>
      </p:sp>
      <p:sp>
        <p:nvSpPr>
          <p:cNvPr id="8" name="Text 1">
            <a:extLst>
              <a:ext uri="{FF2B5EF4-FFF2-40B4-BE49-F238E27FC236}">
                <a16:creationId xmlns:a16="http://schemas.microsoft.com/office/drawing/2014/main" id="{91242FB2-7D4D-2959-0993-D2B92EEB72C8}"/>
              </a:ext>
            </a:extLst>
          </p:cNvPr>
          <p:cNvSpPr/>
          <p:nvPr/>
        </p:nvSpPr>
        <p:spPr>
          <a:xfrm>
            <a:off x="0" y="3009361"/>
            <a:ext cx="8355965" cy="645699"/>
          </a:xfrm>
          <a:prstGeom prst="rect">
            <a:avLst/>
          </a:prstGeom>
          <a:noFill/>
          <a:ln/>
        </p:spPr>
        <p:txBody>
          <a:bodyPr wrap="square" lIns="91440" tIns="45720" rIns="91440" bIns="45720" rtlCol="0" anchor="t"/>
          <a:lstStyle/>
          <a:p>
            <a:r>
              <a:rPr lang="en-IN" sz="3600" dirty="0">
                <a:latin typeface="ADLaM Display" panose="02010000000000000000" pitchFamily="2" charset="0"/>
                <a:ea typeface="ADLaM Display" panose="02010000000000000000" pitchFamily="2" charset="0"/>
                <a:cs typeface="ADLaM Display" panose="02010000000000000000" pitchFamily="2" charset="0"/>
              </a:rPr>
              <a:t>Implementation Plan / Roadmap</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11" name="Text 4">
            <a:extLst>
              <a:ext uri="{FF2B5EF4-FFF2-40B4-BE49-F238E27FC236}">
                <a16:creationId xmlns:a16="http://schemas.microsoft.com/office/drawing/2014/main" id="{7DF564FD-E2BA-90A1-CD15-515E2BF111E5}"/>
              </a:ext>
            </a:extLst>
          </p:cNvPr>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6">
            <a:extLst>
              <a:ext uri="{FF2B5EF4-FFF2-40B4-BE49-F238E27FC236}">
                <a16:creationId xmlns:a16="http://schemas.microsoft.com/office/drawing/2014/main" id="{7437A0B7-0FB5-6525-4A0B-E7545B7C338F}"/>
              </a:ext>
            </a:extLst>
          </p:cNvPr>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8">
            <a:extLst>
              <a:ext uri="{FF2B5EF4-FFF2-40B4-BE49-F238E27FC236}">
                <a16:creationId xmlns:a16="http://schemas.microsoft.com/office/drawing/2014/main" id="{60F9975B-2789-4446-F64E-26A509E909A7}"/>
              </a:ext>
            </a:extLst>
          </p:cNvPr>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7" name="Text 10">
            <a:extLst>
              <a:ext uri="{FF2B5EF4-FFF2-40B4-BE49-F238E27FC236}">
                <a16:creationId xmlns:a16="http://schemas.microsoft.com/office/drawing/2014/main" id="{88D998B9-173A-1983-80E2-9B6670597B7D}"/>
              </a:ext>
            </a:extLst>
          </p:cNvPr>
          <p:cNvSpPr/>
          <p:nvPr/>
        </p:nvSpPr>
        <p:spPr>
          <a:xfrm>
            <a:off x="531399" y="6143377"/>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9" name="Text 12">
            <a:extLst>
              <a:ext uri="{FF2B5EF4-FFF2-40B4-BE49-F238E27FC236}">
                <a16:creationId xmlns:a16="http://schemas.microsoft.com/office/drawing/2014/main" id="{2CDFB219-1EA6-CFEC-43B3-1E5D49F0BCC6}"/>
              </a:ext>
            </a:extLst>
          </p:cNvPr>
          <p:cNvSpPr/>
          <p:nvPr/>
        </p:nvSpPr>
        <p:spPr>
          <a:xfrm>
            <a:off x="531399" y="6240351"/>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1" name="Text 14">
            <a:extLst>
              <a:ext uri="{FF2B5EF4-FFF2-40B4-BE49-F238E27FC236}">
                <a16:creationId xmlns:a16="http://schemas.microsoft.com/office/drawing/2014/main" id="{1C6CBB2B-6DE7-3AE0-3849-9CC979F9FCBB}"/>
              </a:ext>
            </a:extLst>
          </p:cNvPr>
          <p:cNvSpPr/>
          <p:nvPr/>
        </p:nvSpPr>
        <p:spPr>
          <a:xfrm>
            <a:off x="531399" y="633732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Tree>
    <p:extLst>
      <p:ext uri="{BB962C8B-B14F-4D97-AF65-F5344CB8AC3E}">
        <p14:creationId xmlns:p14="http://schemas.microsoft.com/office/powerpoint/2010/main" val="783939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C9DD5D31-F7B7-60D0-A2A7-DA0A0003B6E4}"/>
            </a:ext>
          </a:extLst>
        </p:cNvPr>
        <p:cNvGrpSpPr/>
        <p:nvPr/>
      </p:nvGrpSpPr>
      <p:grpSpPr>
        <a:xfrm>
          <a:off x="0" y="0"/>
          <a:ext cx="0" cy="0"/>
          <a:chOff x="0" y="0"/>
          <a:chExt cx="0" cy="0"/>
        </a:xfrm>
      </p:grpSpPr>
      <p:pic>
        <p:nvPicPr>
          <p:cNvPr id="2" name="Image 0" descr="https://kimi-img.moonshot.cn/pub/slides/slides_tmpl/image/25-08-27-19:59:33-d2nf6998bjvh7rlj00s0.jpg">
            <a:extLst>
              <a:ext uri="{FF2B5EF4-FFF2-40B4-BE49-F238E27FC236}">
                <a16:creationId xmlns:a16="http://schemas.microsoft.com/office/drawing/2014/main" id="{E6FC9DBC-1606-FA56-17F6-06884054CAE2}"/>
              </a:ext>
            </a:extLst>
          </p:cNvPr>
          <p:cNvPicPr>
            <a:picLocks noChangeAspect="1"/>
          </p:cNvPicPr>
          <p:nvPr/>
        </p:nvPicPr>
        <p:blipFill>
          <a:blip r:embed="rId3"/>
          <a:stretch>
            <a:fillRect/>
          </a:stretch>
        </p:blipFill>
        <p:spPr>
          <a:xfrm>
            <a:off x="0" y="0"/>
            <a:ext cx="12192000" cy="6858000"/>
          </a:xfrm>
          <a:prstGeom prst="rect">
            <a:avLst/>
          </a:prstGeom>
        </p:spPr>
      </p:pic>
      <p:sp>
        <p:nvSpPr>
          <p:cNvPr id="3" name="Text 0">
            <a:extLst>
              <a:ext uri="{FF2B5EF4-FFF2-40B4-BE49-F238E27FC236}">
                <a16:creationId xmlns:a16="http://schemas.microsoft.com/office/drawing/2014/main" id="{BBA4C592-24B2-3F4A-6BA5-6384ED4A48AB}"/>
              </a:ext>
            </a:extLst>
          </p:cNvPr>
          <p:cNvSpPr/>
          <p:nvPr/>
        </p:nvSpPr>
        <p:spPr>
          <a:xfrm>
            <a:off x="786698" y="1306469"/>
            <a:ext cx="10394382" cy="4959577"/>
          </a:xfrm>
          <a:prstGeom prst="rect">
            <a:avLst/>
          </a:prstGeom>
          <a:noFill/>
          <a:ln/>
        </p:spPr>
        <p:txBody>
          <a:bodyPr wrap="square" lIns="0" tIns="0" rIns="0" bIns="0" rtlCol="0" anchor="t"/>
          <a:lstStyle/>
          <a:p>
            <a:pPr>
              <a:lnSpc>
                <a:spcPct val="150000"/>
              </a:lnSpc>
            </a:pPr>
            <a:endParaRPr lang="en-US" sz="2200" dirty="0">
              <a:latin typeface="Times New Roman" panose="02020603050405020304" pitchFamily="18" charset="0"/>
              <a:cs typeface="Times New Roman" panose="02020603050405020304" pitchFamily="18" charset="0"/>
            </a:endParaRPr>
          </a:p>
        </p:txBody>
      </p:sp>
      <p:sp>
        <p:nvSpPr>
          <p:cNvPr id="4" name="Text 1">
            <a:extLst>
              <a:ext uri="{FF2B5EF4-FFF2-40B4-BE49-F238E27FC236}">
                <a16:creationId xmlns:a16="http://schemas.microsoft.com/office/drawing/2014/main" id="{3451AC57-7D69-F784-0CF5-0D55958123D4}"/>
              </a:ext>
            </a:extLst>
          </p:cNvPr>
          <p:cNvSpPr/>
          <p:nvPr/>
        </p:nvSpPr>
        <p:spPr>
          <a:xfrm>
            <a:off x="59055" y="396240"/>
            <a:ext cx="6666865" cy="1231106"/>
          </a:xfrm>
          <a:prstGeom prst="rect">
            <a:avLst/>
          </a:prstGeom>
          <a:noFill/>
          <a:ln/>
        </p:spPr>
        <p:txBody>
          <a:bodyPr wrap="square" lIns="0" tIns="0" rIns="0" bIns="0" rtlCol="0" anchor="t">
            <a:spAutoFit/>
          </a:bodyPr>
          <a:lstStyle/>
          <a:p>
            <a:r>
              <a:rPr lang="en-IN" sz="4000" dirty="0">
                <a:latin typeface="ADLaM Display" panose="02010000000000000000" pitchFamily="2" charset="0"/>
                <a:ea typeface="ADLaM Display" panose="02010000000000000000" pitchFamily="2" charset="0"/>
                <a:cs typeface="ADLaM Display" panose="02010000000000000000" pitchFamily="2" charset="0"/>
              </a:rPr>
              <a:t>Implementation Plan /</a:t>
            </a:r>
          </a:p>
          <a:p>
            <a:r>
              <a:rPr lang="en-IN" sz="4000" dirty="0">
                <a:latin typeface="ADLaM Display" panose="02010000000000000000" pitchFamily="2" charset="0"/>
                <a:ea typeface="ADLaM Display" panose="02010000000000000000" pitchFamily="2" charset="0"/>
                <a:cs typeface="ADLaM Display" panose="02010000000000000000" pitchFamily="2" charset="0"/>
              </a:rPr>
              <a:t> Roadmap</a:t>
            </a:r>
            <a:endParaRPr lang="en-US"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9" name="Image 3" descr="https://kimi-img.moonshot.cn/pub/slides/slides_tmpl/image/25-08-27-19:59:49-d2nf6d98bjvh7rlj01fg.png">
            <a:extLst>
              <a:ext uri="{FF2B5EF4-FFF2-40B4-BE49-F238E27FC236}">
                <a16:creationId xmlns:a16="http://schemas.microsoft.com/office/drawing/2014/main" id="{C369F3BC-6598-AE4E-1792-951CA91F8296}"/>
              </a:ext>
            </a:extLst>
          </p:cNvPr>
          <p:cNvPicPr>
            <a:picLocks noChangeAspect="1"/>
          </p:cNvPicPr>
          <p:nvPr/>
        </p:nvPicPr>
        <p:blipFill>
          <a:blip r:embed="rId4">
            <a:alphaModFix amt="60000"/>
          </a:blip>
          <a:stretch>
            <a:fillRect/>
          </a:stretch>
        </p:blipFill>
        <p:spPr>
          <a:xfrm>
            <a:off x="59055" y="5581650"/>
            <a:ext cx="12192000" cy="1314450"/>
          </a:xfrm>
          <a:prstGeom prst="rect">
            <a:avLst/>
          </a:prstGeom>
        </p:spPr>
      </p:pic>
      <p:pic>
        <p:nvPicPr>
          <p:cNvPr id="6" name="Picture 5">
            <a:extLst>
              <a:ext uri="{FF2B5EF4-FFF2-40B4-BE49-F238E27FC236}">
                <a16:creationId xmlns:a16="http://schemas.microsoft.com/office/drawing/2014/main" id="{149F4D2E-1353-EC78-E4AE-64F12B7DB90D}"/>
              </a:ext>
            </a:extLst>
          </p:cNvPr>
          <p:cNvPicPr>
            <a:picLocks noChangeAspect="1"/>
          </p:cNvPicPr>
          <p:nvPr/>
        </p:nvPicPr>
        <p:blipFill>
          <a:blip r:embed="rId5"/>
          <a:stretch>
            <a:fillRect/>
          </a:stretch>
        </p:blipFill>
        <p:spPr>
          <a:xfrm>
            <a:off x="436880" y="1781737"/>
            <a:ext cx="6766559" cy="3324645"/>
          </a:xfrm>
          <a:prstGeom prst="rect">
            <a:avLst/>
          </a:prstGeom>
        </p:spPr>
      </p:pic>
      <p:pic>
        <p:nvPicPr>
          <p:cNvPr id="7" name="Picture 6">
            <a:extLst>
              <a:ext uri="{FF2B5EF4-FFF2-40B4-BE49-F238E27FC236}">
                <a16:creationId xmlns:a16="http://schemas.microsoft.com/office/drawing/2014/main" id="{2931D916-58B8-12BC-BE8D-724817061E63}"/>
              </a:ext>
            </a:extLst>
          </p:cNvPr>
          <p:cNvPicPr>
            <a:picLocks noChangeAspect="1"/>
          </p:cNvPicPr>
          <p:nvPr/>
        </p:nvPicPr>
        <p:blipFill>
          <a:blip r:embed="rId6"/>
          <a:stretch>
            <a:fillRect/>
          </a:stretch>
        </p:blipFill>
        <p:spPr>
          <a:xfrm>
            <a:off x="7345680" y="-38100"/>
            <a:ext cx="4905375" cy="6858000"/>
          </a:xfrm>
          <a:prstGeom prst="rect">
            <a:avLst/>
          </a:prstGeom>
        </p:spPr>
      </p:pic>
    </p:spTree>
    <p:extLst>
      <p:ext uri="{BB962C8B-B14F-4D97-AF65-F5344CB8AC3E}">
        <p14:creationId xmlns:p14="http://schemas.microsoft.com/office/powerpoint/2010/main" val="8167461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342833"/>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marL="0" indent="0" algn="ctr">
              <a:lnSpc>
                <a:spcPct val="100000"/>
              </a:lnSpc>
              <a:buNone/>
            </a:pPr>
            <a:r>
              <a:rPr lang="en-US" sz="8500" dirty="0">
                <a:solidFill>
                  <a:srgbClr val="F2F7FA"/>
                </a:solidFill>
                <a:latin typeface="Noto Sans SC" pitchFamily="34" charset="0"/>
                <a:ea typeface="Noto Sans SC" pitchFamily="34" charset="-122"/>
                <a:cs typeface="Noto Sans SC" pitchFamily="34" charset="-120"/>
              </a:rPr>
              <a:t>06</a:t>
            </a:r>
            <a:endParaRPr lang="en-US" sz="1600" dirty="0"/>
          </a:p>
        </p:txBody>
      </p:sp>
      <p:sp>
        <p:nvSpPr>
          <p:cNvPr id="8" name="Text 1"/>
          <p:cNvSpPr/>
          <p:nvPr/>
        </p:nvSpPr>
        <p:spPr>
          <a:xfrm>
            <a:off x="586105" y="3133090"/>
            <a:ext cx="7769860" cy="521970"/>
          </a:xfrm>
          <a:prstGeom prst="rect">
            <a:avLst/>
          </a:prstGeom>
          <a:noFill/>
          <a:ln/>
        </p:spPr>
        <p:txBody>
          <a:bodyPr wrap="square" lIns="91440" tIns="45720" rIns="91440" bIns="45720" rtlCol="0" anchor="t"/>
          <a:lstStyle/>
          <a:p>
            <a:pPr marL="0" indent="0">
              <a:lnSpc>
                <a:spcPct val="100000"/>
              </a:lnSpc>
              <a:buNone/>
            </a:pPr>
            <a:r>
              <a:rPr lang="en-US" sz="34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Languages used and Benefits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0-d2nf6b18bjvh7rlj0120.jpg"/>
          <p:cNvPicPr>
            <a:picLocks noChangeAspect="1"/>
          </p:cNvPicPr>
          <p:nvPr/>
        </p:nvPicPr>
        <p:blipFill>
          <a:blip r:embed="rId3">
            <a:alphaModFix amt="20000"/>
          </a:blip>
          <a:stretch>
            <a:fillRect/>
          </a:stretch>
        </p:blipFill>
        <p:spPr>
          <a:xfrm>
            <a:off x="0" y="0"/>
            <a:ext cx="12192000" cy="6858000"/>
          </a:xfrm>
          <a:prstGeom prst="rect">
            <a:avLst/>
          </a:prstGeom>
        </p:spPr>
      </p:pic>
      <p:pic>
        <p:nvPicPr>
          <p:cNvPr id="3" name="Image 1" descr="https://kimi-img.moonshot.cn/pub/slides/slides_tmpl/image/25-08-27-19:59:49-d2nf6d98bjvh7rlj01eg.png"/>
          <p:cNvPicPr>
            <a:picLocks noChangeAspect="1"/>
          </p:cNvPicPr>
          <p:nvPr/>
        </p:nvPicPr>
        <p:blipFill>
          <a:blip r:embed="rId4">
            <a:alphaModFix amt="80000"/>
          </a:blip>
          <a:stretch>
            <a:fillRect/>
          </a:stretch>
        </p:blipFill>
        <p:spPr>
          <a:xfrm>
            <a:off x="635" y="2811780"/>
            <a:ext cx="12191365" cy="4515485"/>
          </a:xfrm>
          <a:prstGeom prst="rect">
            <a:avLst/>
          </a:prstGeom>
        </p:spPr>
      </p:pic>
      <p:sp>
        <p:nvSpPr>
          <p:cNvPr id="4" name="Text 0"/>
          <p:cNvSpPr/>
          <p:nvPr/>
        </p:nvSpPr>
        <p:spPr>
          <a:xfrm>
            <a:off x="541020" y="532130"/>
            <a:ext cx="10479405" cy="733534"/>
          </a:xfrm>
          <a:prstGeom prst="rect">
            <a:avLst/>
          </a:prstGeom>
          <a:noFill/>
          <a:ln/>
        </p:spPr>
        <p:txBody>
          <a:bodyPr wrap="square" lIns="0" tIns="0" rIns="0" bIns="0" rtlCol="0" anchor="t">
            <a:spAutoFit/>
          </a:bodyPr>
          <a:lstStyle/>
          <a:p>
            <a:pPr marL="0" indent="0">
              <a:lnSpc>
                <a:spcPct val="150000"/>
              </a:lnSpc>
              <a:buNone/>
            </a:pPr>
            <a:r>
              <a:rPr lang="en-US" sz="36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Languages </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6" name="Image 3" descr="https://kimi-img.moonshot.cn/pub/slides/slides_tmpl/image/25-08-27-19:59:39-d2nf6ap8bjvh7rlj0110.png"/>
          <p:cNvPicPr>
            <a:picLocks noChangeAspect="1"/>
          </p:cNvPicPr>
          <p:nvPr/>
        </p:nvPicPr>
        <p:blipFill>
          <a:blip r:embed="rId5">
            <a:alphaModFix amt="20000"/>
          </a:blip>
          <a:stretch>
            <a:fillRect/>
          </a:stretch>
        </p:blipFill>
        <p:spPr>
          <a:xfrm>
            <a:off x="10052050" y="-999490"/>
            <a:ext cx="3007995" cy="3016250"/>
          </a:xfrm>
          <a:prstGeom prst="rect">
            <a:avLst/>
          </a:prstGeom>
        </p:spPr>
      </p:pic>
      <p:pic>
        <p:nvPicPr>
          <p:cNvPr id="7" name="Image 4" descr="https://kimi-img.moonshot.cn/pub/slides/slides_tmpl/image/25-08-27-19:59:33-d2nf6998bjvh7rlj00sg.png"/>
          <p:cNvPicPr>
            <a:picLocks noChangeAspect="1"/>
          </p:cNvPicPr>
          <p:nvPr/>
        </p:nvPicPr>
        <p:blipFill>
          <a:blip r:embed="rId6">
            <a:alphaModFix amt="80000"/>
          </a:blip>
          <a:stretch>
            <a:fillRect/>
          </a:stretch>
        </p:blipFill>
        <p:spPr>
          <a:xfrm rot="1740000">
            <a:off x="3428365" y="5163185"/>
            <a:ext cx="425450" cy="447675"/>
          </a:xfrm>
          <a:prstGeom prst="rect">
            <a:avLst/>
          </a:prstGeom>
        </p:spPr>
      </p:pic>
      <p:pic>
        <p:nvPicPr>
          <p:cNvPr id="8" name="Image 5" descr="https://kimi-img.moonshot.cn/pub/slides/slides_tmpl/image/25-08-27-19:59:33-d2nf6998bjvh7rlj00sg.png"/>
          <p:cNvPicPr>
            <a:picLocks noChangeAspect="1"/>
          </p:cNvPicPr>
          <p:nvPr/>
        </p:nvPicPr>
        <p:blipFill>
          <a:blip r:embed="rId6">
            <a:alphaModFix amt="20000"/>
          </a:blip>
          <a:stretch>
            <a:fillRect/>
          </a:stretch>
        </p:blipFill>
        <p:spPr>
          <a:xfrm rot="1740000">
            <a:off x="11146790" y="5626100"/>
            <a:ext cx="425450" cy="447675"/>
          </a:xfrm>
          <a:prstGeom prst="rect">
            <a:avLst/>
          </a:prstGeom>
        </p:spPr>
      </p:pic>
      <p:sp>
        <p:nvSpPr>
          <p:cNvPr id="9" name="Shape 1"/>
          <p:cNvSpPr/>
          <p:nvPr/>
        </p:nvSpPr>
        <p:spPr>
          <a:xfrm>
            <a:off x="4247516" y="1605389"/>
            <a:ext cx="3437890" cy="4046111"/>
          </a:xfrm>
          <a:prstGeom prst="roundRect">
            <a:avLst>
              <a:gd name="adj" fmla="val 7194"/>
            </a:avLst>
          </a:prstGeom>
          <a:gradFill flip="none" rotWithShape="1">
            <a:gsLst>
              <a:gs pos="0">
                <a:srgbClr val="2F5BEE">
                  <a:alpha val="11000"/>
                </a:srgbClr>
              </a:gs>
              <a:gs pos="57000">
                <a:srgbClr val="EAEEF4">
                  <a:alpha val="0"/>
                </a:srgbClr>
              </a:gs>
              <a:gs pos="100000">
                <a:srgbClr val="FFFFFF"/>
              </a:gs>
            </a:gsLst>
            <a:lin ang="2700000" scaled="1"/>
          </a:gradFill>
          <a:ln/>
        </p:spPr>
        <p:txBody>
          <a:bodyPr/>
          <a:lstStyle/>
          <a:p>
            <a:endParaRPr lang="en-IN" dirty="0"/>
          </a:p>
        </p:txBody>
      </p:sp>
      <p:sp>
        <p:nvSpPr>
          <p:cNvPr id="10" name="Text 2"/>
          <p:cNvSpPr/>
          <p:nvPr/>
        </p:nvSpPr>
        <p:spPr>
          <a:xfrm>
            <a:off x="4296410" y="1910080"/>
            <a:ext cx="3388995" cy="374142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1" name="Text 3"/>
          <p:cNvSpPr/>
          <p:nvPr/>
        </p:nvSpPr>
        <p:spPr>
          <a:xfrm>
            <a:off x="4582729" y="2572385"/>
            <a:ext cx="2857567" cy="2853055"/>
          </a:xfrm>
          <a:prstGeom prst="rect">
            <a:avLst/>
          </a:prstGeom>
          <a:noFill/>
          <a:ln/>
        </p:spPr>
        <p:txBody>
          <a:bodyPr wrap="square" lIns="0" tIns="0" rIns="0" bIns="0" rtlCol="0" anchor="t"/>
          <a:lstStyle/>
          <a:p>
            <a:pPr marL="0" indent="0" algn="just">
              <a:lnSpc>
                <a:spcPct val="150000"/>
              </a:lnSpc>
              <a:buNone/>
            </a:pPr>
            <a:r>
              <a:rPr lang="en-US" sz="1700" dirty="0">
                <a:solidFill>
                  <a:srgbClr val="262626"/>
                </a:solidFill>
                <a:latin typeface="Times New Roman" panose="02020603050405020304" pitchFamily="18" charset="0"/>
                <a:ea typeface="MiSans" pitchFamily="34" charset="-122"/>
                <a:cs typeface="Times New Roman" panose="02020603050405020304" pitchFamily="18" charset="0"/>
              </a:rPr>
              <a:t>Node.js microservices handle authentication and listings, payments, and notifications, ensuring a scalable and efficient backend architecture that can handle high traffic and complex operations.</a:t>
            </a:r>
            <a:endParaRPr lang="en-US" sz="1700" dirty="0">
              <a:latin typeface="Times New Roman" panose="02020603050405020304" pitchFamily="18" charset="0"/>
              <a:cs typeface="Times New Roman" panose="02020603050405020304" pitchFamily="18" charset="0"/>
            </a:endParaRPr>
          </a:p>
        </p:txBody>
      </p:sp>
      <p:sp>
        <p:nvSpPr>
          <p:cNvPr id="12" name="Text 4"/>
          <p:cNvSpPr/>
          <p:nvPr/>
        </p:nvSpPr>
        <p:spPr>
          <a:xfrm>
            <a:off x="4587240" y="1797794"/>
            <a:ext cx="2853690" cy="1229251"/>
          </a:xfrm>
          <a:prstGeom prst="rect">
            <a:avLst/>
          </a:prstGeom>
          <a:noFill/>
          <a:ln/>
        </p:spPr>
        <p:txBody>
          <a:bodyPr wrap="square" lIns="0" tIns="0" rIns="0" bIns="0" rtlCol="0" anchor="t"/>
          <a:lstStyle/>
          <a:p>
            <a:pPr marL="0" indent="0" algn="ctr">
              <a:lnSpc>
                <a:spcPct val="10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Back-End</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13" name="Shape 5"/>
          <p:cNvSpPr/>
          <p:nvPr/>
        </p:nvSpPr>
        <p:spPr>
          <a:xfrm>
            <a:off x="7609272" y="1717040"/>
            <a:ext cx="3531803" cy="4210685"/>
          </a:xfrm>
          <a:prstGeom prst="roundRect">
            <a:avLst>
              <a:gd name="adj" fmla="val 7194"/>
            </a:avLst>
          </a:prstGeom>
          <a:gradFill flip="none" rotWithShape="1">
            <a:gsLst>
              <a:gs pos="0">
                <a:srgbClr val="2F5BEE">
                  <a:alpha val="9000"/>
                </a:srgbClr>
              </a:gs>
              <a:gs pos="26000">
                <a:srgbClr val="EAEEF4">
                  <a:alpha val="0"/>
                </a:srgbClr>
              </a:gs>
              <a:gs pos="100000">
                <a:srgbClr val="FFFFFF"/>
              </a:gs>
            </a:gsLst>
            <a:lin ang="2700000" scaled="1"/>
          </a:gradFill>
          <a:ln/>
        </p:spPr>
        <p:txBody>
          <a:bodyPr/>
          <a:lstStyle/>
          <a:p>
            <a:endParaRPr lang="en-IN" dirty="0"/>
          </a:p>
        </p:txBody>
      </p:sp>
      <p:sp>
        <p:nvSpPr>
          <p:cNvPr id="14" name="Text 6"/>
          <p:cNvSpPr/>
          <p:nvPr/>
        </p:nvSpPr>
        <p:spPr>
          <a:xfrm>
            <a:off x="7752080" y="2186305"/>
            <a:ext cx="3388995" cy="374142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7"/>
          <p:cNvSpPr/>
          <p:nvPr/>
        </p:nvSpPr>
        <p:spPr>
          <a:xfrm>
            <a:off x="8042910" y="2572385"/>
            <a:ext cx="2853055" cy="3129280"/>
          </a:xfrm>
          <a:prstGeom prst="rect">
            <a:avLst/>
          </a:prstGeom>
          <a:noFill/>
          <a:ln/>
        </p:spPr>
        <p:txBody>
          <a:bodyPr wrap="square" lIns="0" tIns="0" rIns="0" bIns="0" rtlCol="0" anchor="t"/>
          <a:lstStyle/>
          <a:p>
            <a:pPr marL="0" indent="0" algn="just">
              <a:lnSpc>
                <a:spcPct val="150000"/>
              </a:lnSpc>
              <a:buNone/>
            </a:pPr>
            <a:r>
              <a:rPr lang="en-US" sz="1700" dirty="0">
                <a:solidFill>
                  <a:srgbClr val="262626"/>
                </a:solidFill>
                <a:latin typeface="Times New Roman" panose="02020603050405020304" pitchFamily="18" charset="0"/>
                <a:ea typeface="MiSans" pitchFamily="34" charset="-122"/>
                <a:cs typeface="Times New Roman" panose="02020603050405020304" pitchFamily="18" charset="0"/>
              </a:rPr>
              <a:t>PostgreSQL is used for transactional data storage, with JSONB columns for flexible specifications. Redis caching optimizes performance for frequently accessed data, ensuring fast load times even during peak usage.</a:t>
            </a:r>
            <a:endParaRPr lang="en-US" sz="1700" dirty="0">
              <a:latin typeface="Times New Roman" panose="02020603050405020304" pitchFamily="18" charset="0"/>
              <a:cs typeface="Times New Roman" panose="02020603050405020304" pitchFamily="18" charset="0"/>
            </a:endParaRPr>
          </a:p>
        </p:txBody>
      </p:sp>
      <p:sp>
        <p:nvSpPr>
          <p:cNvPr id="16" name="Text 8"/>
          <p:cNvSpPr/>
          <p:nvPr/>
        </p:nvSpPr>
        <p:spPr>
          <a:xfrm>
            <a:off x="7853747" y="1965189"/>
            <a:ext cx="3042853" cy="1338082"/>
          </a:xfrm>
          <a:prstGeom prst="rect">
            <a:avLst/>
          </a:prstGeom>
          <a:noFill/>
          <a:ln/>
        </p:spPr>
        <p:txBody>
          <a:bodyPr wrap="square" lIns="0" tIns="0" rIns="0" bIns="0" rtlCol="0" anchor="t"/>
          <a:lstStyle/>
          <a:p>
            <a:pPr marL="0" indent="0" algn="ctr">
              <a:lnSpc>
                <a:spcPct val="10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Database</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17" name="Image 6" descr="https://kimi-img.moonshot.cn/pub/slides/slides_tmpl/image/25-08-27-19:59:39-d2nf6ap8bjvh7rlj0110.png"/>
          <p:cNvPicPr>
            <a:picLocks noChangeAspect="1"/>
          </p:cNvPicPr>
          <p:nvPr/>
        </p:nvPicPr>
        <p:blipFill>
          <a:blip r:embed="rId5">
            <a:alphaModFix amt="20000"/>
          </a:blip>
          <a:stretch>
            <a:fillRect/>
          </a:stretch>
        </p:blipFill>
        <p:spPr>
          <a:xfrm>
            <a:off x="-1176020" y="5157470"/>
            <a:ext cx="3007995" cy="3016250"/>
          </a:xfrm>
          <a:prstGeom prst="rect">
            <a:avLst/>
          </a:prstGeom>
        </p:spPr>
      </p:pic>
      <p:sp>
        <p:nvSpPr>
          <p:cNvPr id="18" name="Shape 9"/>
          <p:cNvSpPr/>
          <p:nvPr/>
        </p:nvSpPr>
        <p:spPr>
          <a:xfrm>
            <a:off x="791845" y="1572895"/>
            <a:ext cx="3388995" cy="3741420"/>
          </a:xfrm>
          <a:prstGeom prst="roundRect">
            <a:avLst>
              <a:gd name="adj" fmla="val 7194"/>
            </a:avLst>
          </a:prstGeom>
          <a:gradFill flip="none" rotWithShape="1">
            <a:gsLst>
              <a:gs pos="0">
                <a:srgbClr val="2F5BEE">
                  <a:alpha val="11000"/>
                </a:srgbClr>
              </a:gs>
              <a:gs pos="57000">
                <a:srgbClr val="EAEEF4">
                  <a:alpha val="0"/>
                </a:srgbClr>
              </a:gs>
              <a:gs pos="100000">
                <a:srgbClr val="FFFFFF"/>
              </a:gs>
            </a:gsLst>
            <a:lin ang="2700000" scaled="1"/>
          </a:gradFill>
          <a:ln/>
        </p:spPr>
        <p:txBody>
          <a:bodyPr/>
          <a:lstStyle/>
          <a:p>
            <a:endParaRPr lang="en-IN" dirty="0"/>
          </a:p>
        </p:txBody>
      </p:sp>
      <p:sp>
        <p:nvSpPr>
          <p:cNvPr id="19" name="Text 10"/>
          <p:cNvSpPr/>
          <p:nvPr/>
        </p:nvSpPr>
        <p:spPr>
          <a:xfrm>
            <a:off x="791845" y="1572895"/>
            <a:ext cx="3388995" cy="374142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0" name="Text 11"/>
          <p:cNvSpPr/>
          <p:nvPr/>
        </p:nvSpPr>
        <p:spPr>
          <a:xfrm>
            <a:off x="1050925" y="2472055"/>
            <a:ext cx="2884805" cy="2616200"/>
          </a:xfrm>
          <a:prstGeom prst="rect">
            <a:avLst/>
          </a:prstGeom>
          <a:noFill/>
          <a:ln/>
        </p:spPr>
        <p:txBody>
          <a:bodyPr wrap="square" lIns="0" tIns="0" rIns="0" bIns="0" rtlCol="0" anchor="t"/>
          <a:lstStyle/>
          <a:p>
            <a:pPr marL="0" indent="0" algn="just">
              <a:lnSpc>
                <a:spcPct val="150000"/>
              </a:lnSpc>
              <a:buNone/>
            </a:pPr>
            <a:r>
              <a:rPr lang="en-US" sz="1700" dirty="0">
                <a:solidFill>
                  <a:srgbClr val="262626"/>
                </a:solidFill>
                <a:latin typeface="Times New Roman" panose="02020603050405020304" pitchFamily="18" charset="0"/>
                <a:ea typeface="MiSans" pitchFamily="34" charset="-122"/>
                <a:cs typeface="Times New Roman" panose="02020603050405020304" pitchFamily="18" charset="0"/>
              </a:rPr>
              <a:t>The front-end is built using React, delivering a Progressive Web App (PWA) with server-side rendering for optimal SEO performance. Redux manages filter states, ensuring a smooth and responsive user interface.</a:t>
            </a:r>
            <a:endParaRPr lang="en-US" sz="1700" dirty="0">
              <a:latin typeface="Times New Roman" panose="02020603050405020304" pitchFamily="18" charset="0"/>
              <a:cs typeface="Times New Roman" panose="02020603050405020304" pitchFamily="18" charset="0"/>
            </a:endParaRPr>
          </a:p>
        </p:txBody>
      </p:sp>
      <p:sp>
        <p:nvSpPr>
          <p:cNvPr id="21" name="Text 12"/>
          <p:cNvSpPr/>
          <p:nvPr/>
        </p:nvSpPr>
        <p:spPr>
          <a:xfrm>
            <a:off x="1082675" y="1858645"/>
            <a:ext cx="2853690" cy="831215"/>
          </a:xfrm>
          <a:prstGeom prst="rect">
            <a:avLst/>
          </a:prstGeom>
          <a:noFill/>
          <a:ln/>
        </p:spPr>
        <p:txBody>
          <a:bodyPr wrap="square" lIns="0" tIns="0" rIns="0" bIns="0" rtlCol="0" anchor="t"/>
          <a:lstStyle/>
          <a:p>
            <a:pPr marL="0" indent="0" algn="ctr">
              <a:lnSpc>
                <a:spcPct val="10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Front-End</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0-d2nf6b18bjvh7rlj0120.jpg"/>
          <p:cNvPicPr>
            <a:picLocks noChangeAspect="1"/>
          </p:cNvPicPr>
          <p:nvPr/>
        </p:nvPicPr>
        <p:blipFill>
          <a:blip r:embed="rId3">
            <a:alphaModFix amt="40000"/>
          </a:blip>
          <a:stretch>
            <a:fillRect/>
          </a:stretch>
        </p:blipFill>
        <p:spPr>
          <a:xfrm>
            <a:off x="-10160" y="0"/>
            <a:ext cx="12192000" cy="6858000"/>
          </a:xfrm>
          <a:prstGeom prst="rect">
            <a:avLst/>
          </a:prstGeom>
        </p:spPr>
      </p:pic>
      <p:pic>
        <p:nvPicPr>
          <p:cNvPr id="3" name="Image 1" descr="https://kimi-img.moonshot.cn/pub/slides/slides_tmpl/image/25-08-27-19:59:46-d2nf6ch8bjvh7rlj01a0.png"/>
          <p:cNvPicPr>
            <a:picLocks noChangeAspect="1"/>
          </p:cNvPicPr>
          <p:nvPr/>
        </p:nvPicPr>
        <p:blipFill>
          <a:blip r:embed="rId4"/>
          <a:stretch>
            <a:fillRect/>
          </a:stretch>
        </p:blipFill>
        <p:spPr>
          <a:xfrm>
            <a:off x="-19684" y="3349"/>
            <a:ext cx="12192000" cy="5861050"/>
          </a:xfrm>
          <a:prstGeom prst="rect">
            <a:avLst/>
          </a:prstGeom>
        </p:spPr>
      </p:pic>
      <p:sp>
        <p:nvSpPr>
          <p:cNvPr id="4" name="Text 0"/>
          <p:cNvSpPr/>
          <p:nvPr/>
        </p:nvSpPr>
        <p:spPr>
          <a:xfrm>
            <a:off x="81283" y="71120"/>
            <a:ext cx="11300458" cy="1156983"/>
          </a:xfrm>
          <a:prstGeom prst="rect">
            <a:avLst/>
          </a:prstGeom>
          <a:noFill/>
          <a:ln/>
        </p:spPr>
        <p:txBody>
          <a:bodyPr wrap="square" lIns="0" tIns="0" rIns="0" bIns="0" rtlCol="0" anchor="t">
            <a:spAutoFit/>
          </a:bodyPr>
          <a:lstStyle/>
          <a:p>
            <a:pPr marL="0" indent="0" algn="ctr">
              <a:lnSpc>
                <a:spcPct val="150000"/>
              </a:lnSpc>
              <a:buNone/>
            </a:pPr>
            <a:r>
              <a:rPr lang="en-US" sz="36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Benefits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a:p>
            <a:pPr marL="0" indent="0">
              <a:lnSpc>
                <a:spcPct val="150000"/>
              </a:lnSpc>
              <a:buNone/>
            </a:pP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5" name="Text 1"/>
          <p:cNvSpPr/>
          <p:nvPr/>
        </p:nvSpPr>
        <p:spPr>
          <a:xfrm>
            <a:off x="843290" y="2514140"/>
            <a:ext cx="4826617" cy="707148"/>
          </a:xfrm>
          <a:prstGeom prst="rect">
            <a:avLst/>
          </a:prstGeom>
          <a:noFill/>
          <a:ln/>
        </p:spPr>
        <p:txBody>
          <a:bodyPr wrap="square" lIns="0" tIns="0" rIns="0" bIns="0" rtlCol="0" anchor="t"/>
          <a:lstStyle/>
          <a:p>
            <a:pPr marL="0" indent="0" algn="ctr">
              <a:lnSpc>
                <a:spcPct val="10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For Buyers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 2"/>
          <p:cNvSpPr/>
          <p:nvPr/>
        </p:nvSpPr>
        <p:spPr>
          <a:xfrm>
            <a:off x="843290" y="3035475"/>
            <a:ext cx="4369108" cy="3186255"/>
          </a:xfrm>
          <a:prstGeom prst="rect">
            <a:avLst/>
          </a:prstGeom>
          <a:noFill/>
          <a:ln/>
        </p:spPr>
        <p:txBody>
          <a:bodyPr wrap="square" lIns="0" tIns="0" rIns="0" bIns="0" rtlCol="0" anchor="t"/>
          <a:lstStyle/>
          <a:p>
            <a:pPr marL="285750" indent="-285750">
              <a:lnSpc>
                <a:spcPct val="150000"/>
              </a:lnSpc>
              <a:buFont typeface="Arial" panose="020B0604020202020204" pitchFamily="34" charset="0"/>
              <a:buChar char="•"/>
            </a:pPr>
            <a:r>
              <a:rPr lang="en-US" dirty="0">
                <a:solidFill>
                  <a:srgbClr val="000000"/>
                </a:solidFill>
                <a:latin typeface="Times New Roman" panose="02020603050405020304" pitchFamily="18" charset="0"/>
                <a:ea typeface="MiSans" pitchFamily="34" charset="-122"/>
                <a:cs typeface="Times New Roman" panose="02020603050405020304" pitchFamily="18" charset="0"/>
              </a:rPr>
              <a:t>Wide variety of vehicles at one place (new, used, rentals).</a:t>
            </a:r>
            <a:endParaRPr lang="en-US"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dirty="0">
                <a:solidFill>
                  <a:srgbClr val="000000"/>
                </a:solidFill>
                <a:latin typeface="Times New Roman" panose="02020603050405020304" pitchFamily="18" charset="0"/>
                <a:ea typeface="MiSans" pitchFamily="34" charset="-122"/>
                <a:cs typeface="Times New Roman" panose="02020603050405020304" pitchFamily="18" charset="0"/>
              </a:rPr>
              <a:t>Transparent pricing with no hidden charges.</a:t>
            </a:r>
            <a:endParaRPr lang="en-US"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dirty="0">
                <a:solidFill>
                  <a:srgbClr val="000000"/>
                </a:solidFill>
                <a:latin typeface="Times New Roman" panose="02020603050405020304" pitchFamily="18" charset="0"/>
                <a:ea typeface="MiSans" pitchFamily="34" charset="-122"/>
                <a:cs typeface="Times New Roman" panose="02020603050405020304" pitchFamily="18" charset="0"/>
              </a:rPr>
              <a:t>Verified sellers ensure safe and trustworthy deals.</a:t>
            </a:r>
            <a:endParaRPr lang="en-US" dirty="0">
              <a:latin typeface="Times New Roman" panose="02020603050405020304" pitchFamily="18" charset="0"/>
              <a:cs typeface="Times New Roman" panose="02020603050405020304" pitchFamily="18" charset="0"/>
            </a:endParaRPr>
          </a:p>
          <a:p>
            <a:pPr marL="0" indent="0">
              <a:lnSpc>
                <a:spcPct val="150000"/>
              </a:lnSpc>
              <a:buNone/>
            </a:pPr>
            <a:endParaRPr lang="en-US" dirty="0">
              <a:latin typeface="Times New Roman" panose="02020603050405020304" pitchFamily="18" charset="0"/>
              <a:cs typeface="Times New Roman" panose="02020603050405020304" pitchFamily="18" charset="0"/>
            </a:endParaRPr>
          </a:p>
        </p:txBody>
      </p:sp>
      <p:sp>
        <p:nvSpPr>
          <p:cNvPr id="7" name="Text 3"/>
          <p:cNvSpPr/>
          <p:nvPr/>
        </p:nvSpPr>
        <p:spPr>
          <a:xfrm>
            <a:off x="6421139" y="2564041"/>
            <a:ext cx="5116812" cy="1432526"/>
          </a:xfrm>
          <a:prstGeom prst="rect">
            <a:avLst/>
          </a:prstGeom>
          <a:noFill/>
          <a:ln/>
        </p:spPr>
        <p:txBody>
          <a:bodyPr wrap="square" lIns="0" tIns="0" rIns="0" bIns="0" rtlCol="0" anchor="t"/>
          <a:lstStyle/>
          <a:p>
            <a:pPr marL="0" indent="0" algn="ctr">
              <a:lnSpc>
                <a:spcPct val="100000"/>
              </a:lnSpc>
              <a:buNone/>
            </a:pPr>
            <a:r>
              <a:rPr lang="en-US" sz="2000" dirty="0">
                <a:solidFill>
                  <a:srgbClr val="577FD2"/>
                </a:solidFill>
                <a:latin typeface="MiSans" pitchFamily="34" charset="0"/>
                <a:ea typeface="MiSans" pitchFamily="34" charset="-122"/>
                <a:cs typeface="MiSans" pitchFamily="34" charset="-120"/>
              </a:rPr>
              <a:t>For sellers</a:t>
            </a:r>
            <a:endParaRPr lang="en-US" sz="1600" dirty="0"/>
          </a:p>
        </p:txBody>
      </p:sp>
      <p:sp>
        <p:nvSpPr>
          <p:cNvPr id="8" name="Text 4"/>
          <p:cNvSpPr/>
          <p:nvPr/>
        </p:nvSpPr>
        <p:spPr>
          <a:xfrm>
            <a:off x="6898645" y="2889599"/>
            <a:ext cx="4369106" cy="3332131"/>
          </a:xfrm>
          <a:prstGeom prst="rect">
            <a:avLst/>
          </a:prstGeom>
          <a:noFill/>
          <a:ln/>
        </p:spPr>
        <p:txBody>
          <a:bodyPr wrap="square" lIns="0" tIns="0" rIns="0" bIns="0" rtlCol="0" anchor="t"/>
          <a:lstStyle/>
          <a:p>
            <a:pPr marL="285750" indent="-285750" algn="just">
              <a:lnSpc>
                <a:spcPct val="150000"/>
              </a:lnSpc>
              <a:buFont typeface="Arial" panose="020B0604020202020204" pitchFamily="34" charset="0"/>
              <a:buChar char="•"/>
            </a:pPr>
            <a:r>
              <a:rPr lang="en-US" dirty="0">
                <a:solidFill>
                  <a:srgbClr val="000000"/>
                </a:solidFill>
                <a:latin typeface="Times New Roman" panose="02020603050405020304" pitchFamily="18" charset="0"/>
                <a:ea typeface="MiSans" pitchFamily="34" charset="-122"/>
                <a:cs typeface="Times New Roman" panose="02020603050405020304" pitchFamily="18" charset="0"/>
              </a:rPr>
              <a:t>Wider reach beyond local markets.</a:t>
            </a:r>
            <a:endParaRPr lang="en-US"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dirty="0">
                <a:solidFill>
                  <a:srgbClr val="000000"/>
                </a:solidFill>
                <a:latin typeface="Times New Roman" panose="02020603050405020304" pitchFamily="18" charset="0"/>
                <a:ea typeface="MiSans" pitchFamily="34" charset="-122"/>
                <a:cs typeface="Times New Roman" panose="02020603050405020304" pitchFamily="18" charset="0"/>
              </a:rPr>
              <a:t>Quick and hassle-free listing process.</a:t>
            </a:r>
            <a:endParaRPr lang="en-US"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dirty="0">
                <a:solidFill>
                  <a:srgbClr val="000000"/>
                </a:solidFill>
                <a:latin typeface="Times New Roman" panose="02020603050405020304" pitchFamily="18" charset="0"/>
                <a:ea typeface="MiSans" pitchFamily="34" charset="-122"/>
                <a:cs typeface="Times New Roman" panose="02020603050405020304" pitchFamily="18" charset="0"/>
              </a:rPr>
              <a:t>Better chances of getting fair market value.</a:t>
            </a:r>
            <a:endParaRPr lang="en-US"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dirty="0">
                <a:solidFill>
                  <a:srgbClr val="000000"/>
                </a:solidFill>
                <a:latin typeface="Times New Roman" panose="02020603050405020304" pitchFamily="18" charset="0"/>
                <a:ea typeface="MiSans" pitchFamily="34" charset="-122"/>
                <a:cs typeface="Times New Roman" panose="02020603050405020304" pitchFamily="18" charset="0"/>
              </a:rPr>
              <a:t>Direct contact with genuine buyers (no middlemen).</a:t>
            </a:r>
            <a:endParaRPr lang="en-US" dirty="0">
              <a:latin typeface="Times New Roman" panose="02020603050405020304" pitchFamily="18" charset="0"/>
              <a:cs typeface="Times New Roman" panose="02020603050405020304" pitchFamily="18" charset="0"/>
            </a:endParaRPr>
          </a:p>
        </p:txBody>
      </p:sp>
      <p:pic>
        <p:nvPicPr>
          <p:cNvPr id="9" name="Image 2" descr="https://kimi-img.moonshot.cn/pub/slides/slides_tmpl/image/25-08-27-19:59:48-d2nf6d18bjvh7rlj01cg.png"/>
          <p:cNvPicPr>
            <a:picLocks noChangeAspect="1"/>
          </p:cNvPicPr>
          <p:nvPr/>
        </p:nvPicPr>
        <p:blipFill>
          <a:blip r:embed="rId5">
            <a:alphaModFix amt="60000"/>
          </a:blip>
          <a:stretch>
            <a:fillRect/>
          </a:stretch>
        </p:blipFill>
        <p:spPr>
          <a:xfrm>
            <a:off x="2207416" y="546934"/>
            <a:ext cx="1348105" cy="1344930"/>
          </a:xfrm>
          <a:prstGeom prst="rect">
            <a:avLst/>
          </a:prstGeom>
        </p:spPr>
      </p:pic>
      <p:pic>
        <p:nvPicPr>
          <p:cNvPr id="10" name="Image 3" descr="https://kimi-img.moonshot.cn/pub/slides/slides_tmpl/image/25-08-27-19:59:47-d2nf6cp8bjvh7rlj01b0.png"/>
          <p:cNvPicPr>
            <a:picLocks noChangeAspect="1"/>
          </p:cNvPicPr>
          <p:nvPr/>
        </p:nvPicPr>
        <p:blipFill>
          <a:blip r:embed="rId6"/>
          <a:stretch>
            <a:fillRect/>
          </a:stretch>
        </p:blipFill>
        <p:spPr>
          <a:xfrm>
            <a:off x="1844676" y="1219399"/>
            <a:ext cx="1244600" cy="1193800"/>
          </a:xfrm>
          <a:prstGeom prst="rect">
            <a:avLst/>
          </a:prstGeom>
        </p:spPr>
      </p:pic>
      <p:sp>
        <p:nvSpPr>
          <p:cNvPr id="12" name="Text 5"/>
          <p:cNvSpPr/>
          <p:nvPr/>
        </p:nvSpPr>
        <p:spPr>
          <a:xfrm>
            <a:off x="2360613" y="925830"/>
            <a:ext cx="819467" cy="607827"/>
          </a:xfrm>
          <a:prstGeom prst="rect">
            <a:avLst/>
          </a:prstGeom>
          <a:noFill/>
          <a:ln/>
        </p:spPr>
        <p:txBody>
          <a:bodyPr wrap="square" lIns="0" tIns="0" rIns="0" bIns="0" rtlCol="0" anchor="t"/>
          <a:lstStyle/>
          <a:p>
            <a:pPr marL="0" indent="0" algn="ctr">
              <a:lnSpc>
                <a:spcPct val="100000"/>
              </a:lnSpc>
              <a:buNone/>
            </a:pPr>
            <a:r>
              <a:rPr lang="en-US" sz="4800" dirty="0">
                <a:solidFill>
                  <a:srgbClr val="FFFFFF"/>
                </a:solidFill>
                <a:latin typeface="MiSans" pitchFamily="34" charset="0"/>
                <a:ea typeface="MiSans" pitchFamily="34" charset="-122"/>
                <a:cs typeface="MiSans" pitchFamily="34" charset="-120"/>
              </a:rPr>
              <a:t>01</a:t>
            </a:r>
            <a:endParaRPr lang="en-US" sz="1600" dirty="0"/>
          </a:p>
        </p:txBody>
      </p:sp>
      <p:sp>
        <p:nvSpPr>
          <p:cNvPr id="13" name="Shape 6"/>
          <p:cNvSpPr/>
          <p:nvPr/>
        </p:nvSpPr>
        <p:spPr>
          <a:xfrm>
            <a:off x="6104891" y="2514139"/>
            <a:ext cx="0" cy="2578100"/>
          </a:xfrm>
          <a:prstGeom prst="line">
            <a:avLst/>
          </a:prstGeom>
          <a:noFill/>
          <a:ln w="19050">
            <a:gradFill flip="none" rotWithShape="1">
              <a:gsLst>
                <a:gs pos="0">
                  <a:srgbClr val="2F5BEE">
                    <a:alpha val="61000"/>
                  </a:srgbClr>
                </a:gs>
                <a:gs pos="100000">
                  <a:srgbClr val="8DD4FB">
                    <a:alpha val="0"/>
                  </a:srgbClr>
                </a:gs>
              </a:gsLst>
              <a:path path="circle">
                <a:fillToRect l="50000" t="50000" r="50000" b="50000"/>
              </a:path>
            </a:gradFill>
            <a:prstDash val="solid"/>
            <a:headEnd type="none"/>
            <a:tailEnd type="none"/>
          </a:ln>
        </p:spPr>
        <p:txBody>
          <a:bodyPr/>
          <a:lstStyle/>
          <a:p>
            <a:endParaRPr lang="en-IN" dirty="0"/>
          </a:p>
        </p:txBody>
      </p:sp>
      <p:pic>
        <p:nvPicPr>
          <p:cNvPr id="14" name="Image 5" descr="https://kimi-img.moonshot.cn/pub/slides/slides_tmpl/image/25-08-27-19:59:48-d2nf6d18bjvh7rlj01cg.png"/>
          <p:cNvPicPr>
            <a:picLocks noChangeAspect="1"/>
          </p:cNvPicPr>
          <p:nvPr/>
        </p:nvPicPr>
        <p:blipFill>
          <a:blip r:embed="rId5">
            <a:alphaModFix amt="60000"/>
          </a:blip>
          <a:stretch>
            <a:fillRect/>
          </a:stretch>
        </p:blipFill>
        <p:spPr>
          <a:xfrm>
            <a:off x="8124970" y="584337"/>
            <a:ext cx="1348105" cy="1344930"/>
          </a:xfrm>
          <a:prstGeom prst="rect">
            <a:avLst/>
          </a:prstGeom>
        </p:spPr>
      </p:pic>
      <p:pic>
        <p:nvPicPr>
          <p:cNvPr id="15" name="Image 6" descr="https://kimi-img.moonshot.cn/pub/slides/slides_tmpl/image/25-08-27-19:59:47-d2nf6cp8bjvh7rlj01b0.png"/>
          <p:cNvPicPr>
            <a:picLocks noChangeAspect="1"/>
          </p:cNvPicPr>
          <p:nvPr/>
        </p:nvPicPr>
        <p:blipFill>
          <a:blip r:embed="rId6"/>
          <a:stretch>
            <a:fillRect/>
          </a:stretch>
        </p:blipFill>
        <p:spPr>
          <a:xfrm>
            <a:off x="7702868" y="1219399"/>
            <a:ext cx="1244600" cy="1193800"/>
          </a:xfrm>
          <a:prstGeom prst="rect">
            <a:avLst/>
          </a:prstGeom>
        </p:spPr>
      </p:pic>
      <p:sp>
        <p:nvSpPr>
          <p:cNvPr id="17" name="Text 7"/>
          <p:cNvSpPr/>
          <p:nvPr/>
        </p:nvSpPr>
        <p:spPr>
          <a:xfrm>
            <a:off x="8273415" y="1068558"/>
            <a:ext cx="901065" cy="672762"/>
          </a:xfrm>
          <a:prstGeom prst="rect">
            <a:avLst/>
          </a:prstGeom>
          <a:noFill/>
          <a:ln/>
        </p:spPr>
        <p:txBody>
          <a:bodyPr wrap="square" lIns="0" tIns="0" rIns="0" bIns="0" rtlCol="0" anchor="t"/>
          <a:lstStyle/>
          <a:p>
            <a:pPr marL="0" indent="0" algn="ctr">
              <a:lnSpc>
                <a:spcPct val="100000"/>
              </a:lnSpc>
              <a:buNone/>
            </a:pPr>
            <a:r>
              <a:rPr lang="en-US" sz="4800" dirty="0">
                <a:solidFill>
                  <a:srgbClr val="FFFFFF"/>
                </a:solidFill>
                <a:latin typeface="MiSans" pitchFamily="34" charset="0"/>
                <a:ea typeface="MiSans" pitchFamily="34" charset="-122"/>
                <a:cs typeface="MiSans" pitchFamily="34" charset="-120"/>
              </a:rPr>
              <a:t>02</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0-d2nf6b18bjvh7rlj013g.jpg"/>
          <p:cNvPicPr>
            <a:picLocks noChangeAspect="1"/>
          </p:cNvPicPr>
          <p:nvPr/>
        </p:nvPicPr>
        <p:blipFill>
          <a:blip r:embed="rId3"/>
          <a:stretch>
            <a:fillRect/>
          </a:stretch>
        </p:blipFill>
        <p:spPr>
          <a:xfrm>
            <a:off x="1905000" y="0"/>
            <a:ext cx="10287000" cy="6858000"/>
          </a:xfrm>
          <a:prstGeom prst="rect">
            <a:avLst/>
          </a:prstGeom>
        </p:spPr>
      </p:pic>
      <p:sp>
        <p:nvSpPr>
          <p:cNvPr id="3" name="Shape 0"/>
          <p:cNvSpPr/>
          <p:nvPr/>
        </p:nvSpPr>
        <p:spPr>
          <a:xfrm>
            <a:off x="-72390" y="-64135"/>
            <a:ext cx="13742035" cy="7143115"/>
          </a:xfrm>
          <a:prstGeom prst="rect">
            <a:avLst/>
          </a:prstGeom>
          <a:gradFill flip="none" rotWithShape="1">
            <a:gsLst>
              <a:gs pos="0">
                <a:srgbClr val="EAEEF4"/>
              </a:gs>
              <a:gs pos="14000">
                <a:srgbClr val="EFF3F7"/>
              </a:gs>
              <a:gs pos="68000">
                <a:srgbClr val="F3F7FA">
                  <a:alpha val="0"/>
                </a:srgbClr>
              </a:gs>
              <a:gs pos="100000">
                <a:srgbClr val="F3F7FA">
                  <a:alpha val="0"/>
                </a:srgbClr>
              </a:gs>
            </a:gsLst>
            <a:lin ang="0" scaled="1"/>
          </a:gradFill>
          <a:ln/>
        </p:spPr>
        <p:txBody>
          <a:bodyPr/>
          <a:lstStyle/>
          <a:p>
            <a:endParaRPr lang="en-IN" dirty="0"/>
          </a:p>
        </p:txBody>
      </p:sp>
      <p:sp>
        <p:nvSpPr>
          <p:cNvPr id="4" name="Text 1"/>
          <p:cNvSpPr/>
          <p:nvPr/>
        </p:nvSpPr>
        <p:spPr>
          <a:xfrm>
            <a:off x="-72390" y="-84455"/>
            <a:ext cx="13742035" cy="714311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626745" y="6151880"/>
            <a:ext cx="4345305" cy="331470"/>
          </a:xfrm>
          <a:prstGeom prst="rect">
            <a:avLst/>
          </a:prstGeom>
          <a:solidFill>
            <a:srgbClr val="000000">
              <a:alpha val="0"/>
            </a:srgbClr>
          </a:solidFill>
          <a:ln/>
        </p:spPr>
        <p:txBody>
          <a:bodyPr/>
          <a:lstStyle/>
          <a:p>
            <a:endParaRPr lang="en-IN" dirty="0"/>
          </a:p>
        </p:txBody>
      </p:sp>
      <p:sp>
        <p:nvSpPr>
          <p:cNvPr id="6" name="Text 3"/>
          <p:cNvSpPr/>
          <p:nvPr/>
        </p:nvSpPr>
        <p:spPr>
          <a:xfrm>
            <a:off x="7211695" y="6116955"/>
            <a:ext cx="4448810" cy="366395"/>
          </a:xfrm>
          <a:prstGeom prst="rect">
            <a:avLst/>
          </a:prstGeom>
          <a:noFill/>
          <a:ln/>
        </p:spPr>
        <p:txBody>
          <a:bodyPr wrap="square" lIns="91440" tIns="45720" rIns="91440" bIns="45720" rtlCol="0" anchor="t"/>
          <a:lstStyle/>
          <a:p>
            <a:pPr marL="0" indent="0">
              <a:lnSpc>
                <a:spcPct val="90000"/>
              </a:lnSpc>
              <a:buNone/>
            </a:pPr>
            <a:endParaRPr lang="en-US" sz="1600" dirty="0"/>
          </a:p>
        </p:txBody>
      </p:sp>
      <p:sp>
        <p:nvSpPr>
          <p:cNvPr id="8" name="Text 5"/>
          <p:cNvSpPr/>
          <p:nvPr/>
        </p:nvSpPr>
        <p:spPr>
          <a:xfrm>
            <a:off x="11450859" y="428881"/>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Text 7"/>
          <p:cNvSpPr/>
          <p:nvPr/>
        </p:nvSpPr>
        <p:spPr>
          <a:xfrm>
            <a:off x="11450859" y="52585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Text 9"/>
          <p:cNvSpPr/>
          <p:nvPr/>
        </p:nvSpPr>
        <p:spPr>
          <a:xfrm>
            <a:off x="11450859" y="622829"/>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11"/>
          <p:cNvSpPr/>
          <p:nvPr/>
        </p:nvSpPr>
        <p:spPr>
          <a:xfrm>
            <a:off x="357010" y="1209692"/>
            <a:ext cx="10616070" cy="1433711"/>
          </a:xfrm>
          <a:prstGeom prst="rect">
            <a:avLst/>
          </a:prstGeom>
          <a:noFill/>
          <a:ln/>
        </p:spPr>
        <p:txBody>
          <a:bodyPr wrap="square" lIns="91440" tIns="45720" rIns="91440" bIns="45720" rtlCol="0" anchor="t"/>
          <a:lstStyle/>
          <a:p>
            <a:pPr marL="0" indent="0">
              <a:lnSpc>
                <a:spcPct val="100000"/>
              </a:lnSpc>
              <a:buNone/>
            </a:pPr>
            <a:r>
              <a:rPr lang="en-US" sz="4400" b="1" dirty="0">
                <a:solidFill>
                  <a:srgbClr val="000000"/>
                </a:solidFill>
                <a:latin typeface="ADLaM Display" panose="02010000000000000000" pitchFamily="2" charset="0"/>
                <a:ea typeface="ADLaM Display" panose="02010000000000000000" pitchFamily="2" charset="0"/>
                <a:cs typeface="ADLaM Display" panose="02010000000000000000" pitchFamily="2" charset="0"/>
              </a:rPr>
              <a:t>Moto Mart: Two-Wheeler Marketplace</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a:p>
            <a:pPr marL="0" indent="0">
              <a:lnSpc>
                <a:spcPct val="100000"/>
              </a:lnSpc>
              <a:buNone/>
            </a:pPr>
            <a:r>
              <a:rPr lang="en-US" sz="4400" b="1" dirty="0">
                <a:solidFill>
                  <a:srgbClr val="000000"/>
                </a:solidFill>
                <a:latin typeface="MiSans" pitchFamily="34" charset="0"/>
                <a:ea typeface="MiSans" pitchFamily="34" charset="-122"/>
                <a:cs typeface="MiSans" pitchFamily="34" charset="-120"/>
              </a:rPr>
              <a:t>                                       </a:t>
            </a:r>
            <a:endParaRPr lang="en-US" sz="1600" dirty="0"/>
          </a:p>
          <a:p>
            <a:pPr marL="0" indent="0">
              <a:lnSpc>
                <a:spcPct val="100000"/>
              </a:lnSpc>
              <a:buNone/>
            </a:pPr>
            <a:endParaRPr lang="en-US" sz="1600" dirty="0"/>
          </a:p>
        </p:txBody>
      </p:sp>
      <p:sp>
        <p:nvSpPr>
          <p:cNvPr id="16" name="TextBox 15">
            <a:extLst>
              <a:ext uri="{FF2B5EF4-FFF2-40B4-BE49-F238E27FC236}">
                <a16:creationId xmlns:a16="http://schemas.microsoft.com/office/drawing/2014/main" id="{2FA01DC6-B266-2BA4-E022-F8C88E1B6A17}"/>
              </a:ext>
            </a:extLst>
          </p:cNvPr>
          <p:cNvSpPr txBox="1"/>
          <p:nvPr/>
        </p:nvSpPr>
        <p:spPr>
          <a:xfrm>
            <a:off x="847023" y="2906829"/>
            <a:ext cx="6593305" cy="2862322"/>
          </a:xfrm>
          <a:prstGeom prst="rect">
            <a:avLst/>
          </a:prstGeom>
          <a:noFill/>
        </p:spPr>
        <p:txBody>
          <a:bodyPr wrap="square" rtlCol="0">
            <a:spAutoFit/>
          </a:bodyPr>
          <a:lstStyle/>
          <a:p>
            <a:pPr algn="just">
              <a:lnSpc>
                <a:spcPct val="200000"/>
              </a:lnSpc>
            </a:pPr>
            <a:r>
              <a:rPr lang="en-US" sz="2000" b="1" dirty="0">
                <a:latin typeface="Times New Roman" panose="02020603050405020304" pitchFamily="18" charset="0"/>
                <a:ea typeface="DotumChe" panose="020B0503020000020004" pitchFamily="49" charset="-127"/>
                <a:cs typeface="Times New Roman" panose="02020603050405020304" pitchFamily="18" charset="0"/>
              </a:rPr>
              <a:t>Team Name- IDEAFORGE</a:t>
            </a:r>
          </a:p>
          <a:p>
            <a:pPr algn="just">
              <a:lnSpc>
                <a:spcPct val="200000"/>
              </a:lnSpc>
            </a:pPr>
            <a:r>
              <a:rPr lang="en-US" sz="2000" b="1" dirty="0">
                <a:latin typeface="Times New Roman" panose="02020603050405020304" pitchFamily="18" charset="0"/>
                <a:ea typeface="DotumChe" panose="020B0503020000020004" pitchFamily="49" charset="-127"/>
                <a:cs typeface="Times New Roman" panose="02020603050405020304" pitchFamily="18" charset="0"/>
              </a:rPr>
              <a:t>Title : Moto mart</a:t>
            </a:r>
            <a:endParaRPr lang="en-IN" sz="2000" dirty="0">
              <a:latin typeface="Times New Roman" panose="02020603050405020304" pitchFamily="18" charset="0"/>
              <a:ea typeface="DotumChe" panose="020B0503020000020004" pitchFamily="49" charset="-127"/>
              <a:cs typeface="Times New Roman" panose="02020603050405020304" pitchFamily="18" charset="0"/>
            </a:endParaRPr>
          </a:p>
          <a:p>
            <a:pPr algn="just">
              <a:lnSpc>
                <a:spcPct val="200000"/>
              </a:lnSpc>
            </a:pPr>
            <a:r>
              <a:rPr lang="en-US" sz="2000" b="1" dirty="0">
                <a:latin typeface="Times New Roman" panose="02020603050405020304" pitchFamily="18" charset="0"/>
                <a:ea typeface="DotumChe" panose="020B0503020000020004" pitchFamily="49" charset="-127"/>
                <a:cs typeface="Times New Roman" panose="02020603050405020304" pitchFamily="18" charset="0"/>
              </a:rPr>
              <a:t>Problem Statement : Vahan Bazar</a:t>
            </a:r>
            <a:endParaRPr lang="en-US" sz="2000" dirty="0">
              <a:latin typeface="Times New Roman" panose="02020603050405020304" pitchFamily="18" charset="0"/>
              <a:ea typeface="DotumChe" panose="020B0503020000020004" pitchFamily="49" charset="-127"/>
              <a:cs typeface="Times New Roman" panose="02020603050405020304" pitchFamily="18" charset="0"/>
            </a:endParaRPr>
          </a:p>
          <a:p>
            <a:pPr algn="just">
              <a:lnSpc>
                <a:spcPct val="200000"/>
              </a:lnSpc>
            </a:pPr>
            <a:r>
              <a:rPr lang="en-US" sz="2000" b="1" dirty="0">
                <a:latin typeface="Times New Roman" panose="02020603050405020304" pitchFamily="18" charset="0"/>
                <a:ea typeface="DotumChe" panose="020B0503020000020004" pitchFamily="49" charset="-127"/>
                <a:cs typeface="Times New Roman" panose="02020603050405020304" pitchFamily="18" charset="0"/>
              </a:rPr>
              <a:t>Team ID- XL0097</a:t>
            </a:r>
            <a:endParaRPr lang="en-US" sz="2000" dirty="0">
              <a:latin typeface="Times New Roman" panose="02020603050405020304" pitchFamily="18" charset="0"/>
              <a:ea typeface="DotumChe" panose="020B0503020000020004" pitchFamily="49" charset="-127"/>
              <a:cs typeface="Times New Roman" panose="02020603050405020304" pitchFamily="18" charset="0"/>
            </a:endParaRPr>
          </a:p>
          <a:p>
            <a:endParaRPr lang="en-IN" sz="2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sp>
        <p:nvSpPr>
          <p:cNvPr id="3" name="Text 0"/>
          <p:cNvSpPr/>
          <p:nvPr/>
        </p:nvSpPr>
        <p:spPr>
          <a:xfrm>
            <a:off x="856298" y="657860"/>
            <a:ext cx="10479405" cy="733534"/>
          </a:xfrm>
          <a:prstGeom prst="rect">
            <a:avLst/>
          </a:prstGeom>
          <a:noFill/>
          <a:ln/>
        </p:spPr>
        <p:txBody>
          <a:bodyPr wrap="square" lIns="0" tIns="0" rIns="0" bIns="0" rtlCol="0" anchor="t">
            <a:spAutoFit/>
          </a:bodyPr>
          <a:lstStyle/>
          <a:p>
            <a:pPr marL="0" indent="0" algn="ctr">
              <a:lnSpc>
                <a:spcPct val="150000"/>
              </a:lnSpc>
              <a:buNone/>
            </a:pPr>
            <a:r>
              <a:rPr lang="en-US" sz="36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Rider Growth &amp; Revenue Levers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5" name="Text 2"/>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 name="Text 6"/>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7"/>
          <p:cNvSpPr/>
          <p:nvPr/>
        </p:nvSpPr>
        <p:spPr>
          <a:xfrm>
            <a:off x="774065" y="1918970"/>
            <a:ext cx="3388995" cy="4514850"/>
          </a:xfrm>
          <a:prstGeom prst="roundRect">
            <a:avLst>
              <a:gd name="adj" fmla="val 7194"/>
            </a:avLst>
          </a:prstGeom>
          <a:gradFill flip="none" rotWithShape="1">
            <a:gsLst>
              <a:gs pos="0">
                <a:srgbClr val="2F5BEE">
                  <a:alpha val="17000"/>
                </a:srgbClr>
              </a:gs>
              <a:gs pos="57000">
                <a:srgbClr val="EAEEF4">
                  <a:alpha val="0"/>
                </a:srgbClr>
              </a:gs>
              <a:gs pos="100000">
                <a:srgbClr val="FFFFFF"/>
              </a:gs>
            </a:gsLst>
            <a:lin ang="16200000" scaled="1"/>
          </a:gradFill>
          <a:ln/>
        </p:spPr>
        <p:txBody>
          <a:bodyPr/>
          <a:lstStyle/>
          <a:p>
            <a:endParaRPr lang="en-IN" dirty="0"/>
          </a:p>
        </p:txBody>
      </p:sp>
      <p:sp>
        <p:nvSpPr>
          <p:cNvPr id="13" name="Text 8"/>
          <p:cNvSpPr/>
          <p:nvPr/>
        </p:nvSpPr>
        <p:spPr>
          <a:xfrm>
            <a:off x="774065" y="1918970"/>
            <a:ext cx="3388995" cy="451485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Text 9"/>
          <p:cNvSpPr/>
          <p:nvPr/>
        </p:nvSpPr>
        <p:spPr>
          <a:xfrm>
            <a:off x="1120140" y="3669665"/>
            <a:ext cx="2761615" cy="2987040"/>
          </a:xfrm>
          <a:prstGeom prst="rect">
            <a:avLst/>
          </a:prstGeom>
          <a:noFill/>
          <a:ln/>
        </p:spPr>
        <p:txBody>
          <a:bodyPr wrap="square" lIns="0" tIns="0" rIns="0" bIns="0" rtlCol="0" anchor="t"/>
          <a:lstStyle/>
          <a:p>
            <a:pPr marL="0" indent="0" algn="l">
              <a:lnSpc>
                <a:spcPct val="150000"/>
              </a:lnSpc>
              <a:buNone/>
            </a:pPr>
            <a:r>
              <a:rPr lang="en-US" sz="1600" dirty="0">
                <a:solidFill>
                  <a:srgbClr val="262626"/>
                </a:solidFill>
                <a:latin typeface="Times New Roman" panose="02020603050405020304" pitchFamily="18" charset="0"/>
                <a:ea typeface="MiSans" pitchFamily="34" charset="-122"/>
                <a:cs typeface="Times New Roman" panose="02020603050405020304" pitchFamily="18" charset="0"/>
              </a:rPr>
              <a:t>Acquire urban riders through strategic partnerships with YouTube reviewers, college festivals, and EV expos. Referral credits and zero-cost EMI options lower purchase barriers and drive engagement.</a:t>
            </a:r>
            <a:endParaRPr lang="en-US" dirty="0">
              <a:latin typeface="Times New Roman" panose="02020603050405020304" pitchFamily="18" charset="0"/>
              <a:cs typeface="Times New Roman" panose="02020603050405020304" pitchFamily="18" charset="0"/>
            </a:endParaRPr>
          </a:p>
        </p:txBody>
      </p:sp>
      <p:sp>
        <p:nvSpPr>
          <p:cNvPr id="15" name="Text 10"/>
          <p:cNvSpPr/>
          <p:nvPr/>
        </p:nvSpPr>
        <p:spPr>
          <a:xfrm>
            <a:off x="1097915" y="2960370"/>
            <a:ext cx="3025140" cy="786765"/>
          </a:xfrm>
          <a:prstGeom prst="rect">
            <a:avLst/>
          </a:prstGeom>
          <a:noFill/>
          <a:ln/>
        </p:spPr>
        <p:txBody>
          <a:bodyPr wrap="square" lIns="0" tIns="0" rIns="0" bIns="0" rtlCol="0" anchor="t"/>
          <a:lstStyle/>
          <a:p>
            <a:pPr marL="0" indent="0" algn="ctr">
              <a:lnSpc>
                <a:spcPct val="10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Urban Rider Acquisition</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16" name="Image 3" descr="https://kimi-img.moonshot.cn/pub/slides/slides_tmpl/image/25-08-27-19:59:33-d2nf6998bjvh7rlj00r0.png"/>
          <p:cNvPicPr>
            <a:picLocks noChangeAspect="1"/>
          </p:cNvPicPr>
          <p:nvPr/>
        </p:nvPicPr>
        <p:blipFill>
          <a:blip r:embed="rId4"/>
          <a:stretch>
            <a:fillRect/>
          </a:stretch>
        </p:blipFill>
        <p:spPr>
          <a:xfrm>
            <a:off x="2160905" y="2049780"/>
            <a:ext cx="688340" cy="691515"/>
          </a:xfrm>
          <a:prstGeom prst="rect">
            <a:avLst/>
          </a:prstGeom>
        </p:spPr>
      </p:pic>
      <p:sp>
        <p:nvSpPr>
          <p:cNvPr id="17" name="Text 11"/>
          <p:cNvSpPr/>
          <p:nvPr/>
        </p:nvSpPr>
        <p:spPr>
          <a:xfrm>
            <a:off x="2152015" y="2136140"/>
            <a:ext cx="688975" cy="536575"/>
          </a:xfrm>
          <a:prstGeom prst="rect">
            <a:avLst/>
          </a:prstGeom>
          <a:noFill/>
          <a:ln/>
        </p:spPr>
        <p:txBody>
          <a:bodyPr wrap="square" lIns="0" tIns="0" rIns="0" bIns="0" rtlCol="0" anchor="t"/>
          <a:lstStyle/>
          <a:p>
            <a:pPr marL="0" indent="0" algn="ctr">
              <a:lnSpc>
                <a:spcPct val="100000"/>
              </a:lnSpc>
              <a:buNone/>
            </a:pPr>
            <a:r>
              <a:rPr lang="en-US" sz="3200" dirty="0">
                <a:solidFill>
                  <a:srgbClr val="FFFFFF"/>
                </a:solidFill>
                <a:latin typeface="MiSans" pitchFamily="34" charset="0"/>
                <a:ea typeface="MiSans" pitchFamily="34" charset="-122"/>
                <a:cs typeface="MiSans" pitchFamily="34" charset="-120"/>
              </a:rPr>
              <a:t>1</a:t>
            </a:r>
            <a:endParaRPr lang="en-US" sz="1600" dirty="0"/>
          </a:p>
        </p:txBody>
      </p:sp>
      <p:pic>
        <p:nvPicPr>
          <p:cNvPr id="18" name="Image 4" descr="https://kimi-img.moonshot.cn/pub/slides/slides_tmpl/image/25-08-27-19:59:47-d2nf6cp8bjvh7rlj01c0.png"/>
          <p:cNvPicPr>
            <a:picLocks noChangeAspect="1"/>
          </p:cNvPicPr>
          <p:nvPr/>
        </p:nvPicPr>
        <p:blipFill>
          <a:blip r:embed="rId5"/>
          <a:stretch>
            <a:fillRect/>
          </a:stretch>
        </p:blipFill>
        <p:spPr>
          <a:xfrm>
            <a:off x="1856740" y="2232025"/>
            <a:ext cx="1288415" cy="330200"/>
          </a:xfrm>
          <a:prstGeom prst="rect">
            <a:avLst/>
          </a:prstGeom>
        </p:spPr>
      </p:pic>
      <p:sp>
        <p:nvSpPr>
          <p:cNvPr id="19" name="Shape 12"/>
          <p:cNvSpPr/>
          <p:nvPr/>
        </p:nvSpPr>
        <p:spPr>
          <a:xfrm>
            <a:off x="4437380" y="1918335"/>
            <a:ext cx="3388995" cy="4514850"/>
          </a:xfrm>
          <a:prstGeom prst="roundRect">
            <a:avLst>
              <a:gd name="adj" fmla="val 7194"/>
            </a:avLst>
          </a:prstGeom>
          <a:gradFill flip="none" rotWithShape="1">
            <a:gsLst>
              <a:gs pos="0">
                <a:srgbClr val="2F5BEE">
                  <a:alpha val="17000"/>
                </a:srgbClr>
              </a:gs>
              <a:gs pos="57000">
                <a:srgbClr val="EAEEF4">
                  <a:alpha val="0"/>
                </a:srgbClr>
              </a:gs>
              <a:gs pos="100000">
                <a:srgbClr val="FFFFFF"/>
              </a:gs>
            </a:gsLst>
            <a:lin ang="16200000" scaled="1"/>
          </a:gradFill>
          <a:ln/>
        </p:spPr>
        <p:txBody>
          <a:bodyPr/>
          <a:lstStyle/>
          <a:p>
            <a:endParaRPr lang="en-IN" dirty="0"/>
          </a:p>
        </p:txBody>
      </p:sp>
      <p:sp>
        <p:nvSpPr>
          <p:cNvPr id="20" name="Text 13"/>
          <p:cNvSpPr/>
          <p:nvPr/>
        </p:nvSpPr>
        <p:spPr>
          <a:xfrm>
            <a:off x="4437380" y="1918335"/>
            <a:ext cx="3388995" cy="451485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1" name="Text 14"/>
          <p:cNvSpPr/>
          <p:nvPr/>
        </p:nvSpPr>
        <p:spPr>
          <a:xfrm>
            <a:off x="4755515" y="3669665"/>
            <a:ext cx="2761615" cy="2987040"/>
          </a:xfrm>
          <a:prstGeom prst="rect">
            <a:avLst/>
          </a:prstGeom>
          <a:noFill/>
          <a:ln/>
        </p:spPr>
        <p:txBody>
          <a:bodyPr wrap="square" lIns="0" tIns="0" rIns="0" bIns="0" rtlCol="0" anchor="t"/>
          <a:lstStyle/>
          <a:p>
            <a:pPr marL="0" indent="0" algn="l">
              <a:lnSpc>
                <a:spcPct val="150000"/>
              </a:lnSpc>
              <a:buNone/>
            </a:pPr>
            <a:r>
              <a:rPr lang="en-US" sz="1600" dirty="0">
                <a:solidFill>
                  <a:srgbClr val="262626"/>
                </a:solidFill>
                <a:latin typeface="Times New Roman" panose="02020603050405020304" pitchFamily="18" charset="0"/>
                <a:ea typeface="MiSans" pitchFamily="34" charset="-122"/>
                <a:cs typeface="Times New Roman" panose="02020603050405020304" pitchFamily="18" charset="0"/>
              </a:rPr>
              <a:t>Revenue streams include dealer subscriptions, featured listings, loan facilitation fees, and insurance commissions. The goal is to achieve an average transaction revenue of 4% within 18 months.</a:t>
            </a:r>
            <a:endParaRPr lang="en-US" dirty="0">
              <a:latin typeface="Times New Roman" panose="02020603050405020304" pitchFamily="18" charset="0"/>
              <a:cs typeface="Times New Roman" panose="02020603050405020304" pitchFamily="18" charset="0"/>
            </a:endParaRPr>
          </a:p>
        </p:txBody>
      </p:sp>
      <p:sp>
        <p:nvSpPr>
          <p:cNvPr id="22" name="Text 15"/>
          <p:cNvSpPr/>
          <p:nvPr/>
        </p:nvSpPr>
        <p:spPr>
          <a:xfrm>
            <a:off x="4733290" y="2960370"/>
            <a:ext cx="2805430" cy="786765"/>
          </a:xfrm>
          <a:prstGeom prst="rect">
            <a:avLst/>
          </a:prstGeom>
          <a:noFill/>
          <a:ln/>
        </p:spPr>
        <p:txBody>
          <a:bodyPr wrap="square" lIns="0" tIns="0" rIns="0" bIns="0" rtlCol="0" anchor="t"/>
          <a:lstStyle/>
          <a:p>
            <a:pPr marL="0" indent="0" algn="ctr">
              <a:lnSpc>
                <a:spcPct val="10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Revenue Streams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23" name="Image 5" descr="https://kimi-img.moonshot.cn/pub/slides/slides_tmpl/image/25-08-27-19:59:33-d2nf6998bjvh7rlj00r0.png"/>
          <p:cNvPicPr>
            <a:picLocks noChangeAspect="1"/>
          </p:cNvPicPr>
          <p:nvPr/>
        </p:nvPicPr>
        <p:blipFill>
          <a:blip r:embed="rId4"/>
          <a:stretch>
            <a:fillRect/>
          </a:stretch>
        </p:blipFill>
        <p:spPr>
          <a:xfrm>
            <a:off x="5796280" y="2049780"/>
            <a:ext cx="688340" cy="691515"/>
          </a:xfrm>
          <a:prstGeom prst="rect">
            <a:avLst/>
          </a:prstGeom>
        </p:spPr>
      </p:pic>
      <p:sp>
        <p:nvSpPr>
          <p:cNvPr id="24" name="Text 16"/>
          <p:cNvSpPr/>
          <p:nvPr/>
        </p:nvSpPr>
        <p:spPr>
          <a:xfrm>
            <a:off x="5796915" y="2141855"/>
            <a:ext cx="688975" cy="536575"/>
          </a:xfrm>
          <a:prstGeom prst="rect">
            <a:avLst/>
          </a:prstGeom>
          <a:noFill/>
          <a:ln/>
        </p:spPr>
        <p:txBody>
          <a:bodyPr wrap="square" lIns="0" tIns="0" rIns="0" bIns="0" rtlCol="0" anchor="t"/>
          <a:lstStyle/>
          <a:p>
            <a:pPr marL="0" indent="0" algn="ctr">
              <a:lnSpc>
                <a:spcPct val="100000"/>
              </a:lnSpc>
              <a:buNone/>
            </a:pPr>
            <a:r>
              <a:rPr lang="en-US" sz="3200" dirty="0">
                <a:solidFill>
                  <a:srgbClr val="FFFFFF"/>
                </a:solidFill>
                <a:latin typeface="MiSans" pitchFamily="34" charset="0"/>
                <a:ea typeface="MiSans" pitchFamily="34" charset="-122"/>
                <a:cs typeface="MiSans" pitchFamily="34" charset="-120"/>
              </a:rPr>
              <a:t>2</a:t>
            </a:r>
            <a:endParaRPr lang="en-US" sz="1600" dirty="0"/>
          </a:p>
        </p:txBody>
      </p:sp>
      <p:pic>
        <p:nvPicPr>
          <p:cNvPr id="25" name="Image 6" descr="https://kimi-img.moonshot.cn/pub/slides/slides_tmpl/image/25-08-27-19:59:47-d2nf6cp8bjvh7rlj01c0.png"/>
          <p:cNvPicPr>
            <a:picLocks noChangeAspect="1"/>
          </p:cNvPicPr>
          <p:nvPr/>
        </p:nvPicPr>
        <p:blipFill>
          <a:blip r:embed="rId5"/>
          <a:stretch>
            <a:fillRect/>
          </a:stretch>
        </p:blipFill>
        <p:spPr>
          <a:xfrm>
            <a:off x="5492115" y="2232025"/>
            <a:ext cx="1288415" cy="330200"/>
          </a:xfrm>
          <a:prstGeom prst="rect">
            <a:avLst/>
          </a:prstGeom>
        </p:spPr>
      </p:pic>
      <p:sp>
        <p:nvSpPr>
          <p:cNvPr id="26" name="Shape 17"/>
          <p:cNvSpPr/>
          <p:nvPr/>
        </p:nvSpPr>
        <p:spPr>
          <a:xfrm>
            <a:off x="8082915" y="1918970"/>
            <a:ext cx="3388995" cy="4514850"/>
          </a:xfrm>
          <a:prstGeom prst="roundRect">
            <a:avLst>
              <a:gd name="adj" fmla="val 7194"/>
            </a:avLst>
          </a:prstGeom>
          <a:gradFill flip="none" rotWithShape="1">
            <a:gsLst>
              <a:gs pos="0">
                <a:srgbClr val="2F5BEE">
                  <a:alpha val="17000"/>
                </a:srgbClr>
              </a:gs>
              <a:gs pos="57000">
                <a:srgbClr val="EAEEF4">
                  <a:alpha val="0"/>
                </a:srgbClr>
              </a:gs>
              <a:gs pos="100000">
                <a:srgbClr val="FFFFFF"/>
              </a:gs>
            </a:gsLst>
            <a:lin ang="16200000" scaled="1"/>
          </a:gradFill>
          <a:ln/>
        </p:spPr>
        <p:txBody>
          <a:bodyPr/>
          <a:lstStyle/>
          <a:p>
            <a:endParaRPr lang="en-IN" dirty="0"/>
          </a:p>
        </p:txBody>
      </p:sp>
      <p:sp>
        <p:nvSpPr>
          <p:cNvPr id="27" name="Text 18"/>
          <p:cNvSpPr/>
          <p:nvPr/>
        </p:nvSpPr>
        <p:spPr>
          <a:xfrm>
            <a:off x="8082915" y="1918970"/>
            <a:ext cx="3388995" cy="451485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8" name="Text 19"/>
          <p:cNvSpPr/>
          <p:nvPr/>
        </p:nvSpPr>
        <p:spPr>
          <a:xfrm>
            <a:off x="8395970" y="3669665"/>
            <a:ext cx="2761615" cy="2987040"/>
          </a:xfrm>
          <a:prstGeom prst="rect">
            <a:avLst/>
          </a:prstGeom>
          <a:noFill/>
          <a:ln/>
        </p:spPr>
        <p:txBody>
          <a:bodyPr wrap="square" lIns="0" tIns="0" rIns="0" bIns="0" rtlCol="0" anchor="t"/>
          <a:lstStyle/>
          <a:p>
            <a:pPr marL="0" indent="0" algn="l">
              <a:lnSpc>
                <a:spcPct val="150000"/>
              </a:lnSpc>
              <a:buNone/>
            </a:pPr>
            <a:r>
              <a:rPr lang="en-US" sz="1600" dirty="0">
                <a:solidFill>
                  <a:srgbClr val="262626"/>
                </a:solidFill>
                <a:latin typeface="Times New Roman" panose="02020603050405020304" pitchFamily="18" charset="0"/>
                <a:ea typeface="MiSans" pitchFamily="34" charset="-122"/>
                <a:cs typeface="Times New Roman" panose="02020603050405020304" pitchFamily="18" charset="0"/>
              </a:rPr>
              <a:t>Track key metrics such as monthly completed transactions, average days-to-sell, dealer NPS, and buyer repeat rate. Use real-time dashboards to monitor funnel performance and optimize conversion rates.</a:t>
            </a:r>
            <a:endParaRPr lang="en-US" dirty="0">
              <a:latin typeface="Times New Roman" panose="02020603050405020304" pitchFamily="18" charset="0"/>
              <a:cs typeface="Times New Roman" panose="02020603050405020304" pitchFamily="18" charset="0"/>
            </a:endParaRPr>
          </a:p>
        </p:txBody>
      </p:sp>
      <p:sp>
        <p:nvSpPr>
          <p:cNvPr id="29" name="Text 20"/>
          <p:cNvSpPr/>
          <p:nvPr/>
        </p:nvSpPr>
        <p:spPr>
          <a:xfrm>
            <a:off x="8373745" y="2960370"/>
            <a:ext cx="2805430" cy="786765"/>
          </a:xfrm>
          <a:prstGeom prst="rect">
            <a:avLst/>
          </a:prstGeom>
          <a:noFill/>
          <a:ln/>
        </p:spPr>
        <p:txBody>
          <a:bodyPr wrap="square" lIns="0" tIns="0" rIns="0" bIns="0" rtlCol="0" anchor="t"/>
          <a:lstStyle/>
          <a:p>
            <a:pPr marL="0" indent="0" algn="ctr">
              <a:lnSpc>
                <a:spcPct val="10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Growth Metrics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30" name="Image 7" descr="https://kimi-img.moonshot.cn/pub/slides/slides_tmpl/image/25-08-27-19:59:33-d2nf6998bjvh7rlj00r0.png"/>
          <p:cNvPicPr>
            <a:picLocks noChangeAspect="1"/>
          </p:cNvPicPr>
          <p:nvPr/>
        </p:nvPicPr>
        <p:blipFill>
          <a:blip r:embed="rId4"/>
          <a:stretch>
            <a:fillRect/>
          </a:stretch>
        </p:blipFill>
        <p:spPr>
          <a:xfrm>
            <a:off x="9436735" y="2049780"/>
            <a:ext cx="688340" cy="691515"/>
          </a:xfrm>
          <a:prstGeom prst="rect">
            <a:avLst/>
          </a:prstGeom>
        </p:spPr>
      </p:pic>
      <p:sp>
        <p:nvSpPr>
          <p:cNvPr id="31" name="Text 21"/>
          <p:cNvSpPr/>
          <p:nvPr/>
        </p:nvSpPr>
        <p:spPr>
          <a:xfrm>
            <a:off x="9431020" y="2145665"/>
            <a:ext cx="688975" cy="536575"/>
          </a:xfrm>
          <a:prstGeom prst="rect">
            <a:avLst/>
          </a:prstGeom>
          <a:noFill/>
          <a:ln/>
        </p:spPr>
        <p:txBody>
          <a:bodyPr wrap="square" lIns="0" tIns="0" rIns="0" bIns="0" rtlCol="0" anchor="t"/>
          <a:lstStyle/>
          <a:p>
            <a:pPr marL="0" indent="0" algn="ctr">
              <a:lnSpc>
                <a:spcPct val="100000"/>
              </a:lnSpc>
              <a:buNone/>
            </a:pPr>
            <a:r>
              <a:rPr lang="en-US" sz="3200" dirty="0">
                <a:solidFill>
                  <a:srgbClr val="FFFFFF"/>
                </a:solidFill>
                <a:latin typeface="MiSans" pitchFamily="34" charset="0"/>
                <a:ea typeface="MiSans" pitchFamily="34" charset="-122"/>
                <a:cs typeface="MiSans" pitchFamily="34" charset="-120"/>
              </a:rPr>
              <a:t>3</a:t>
            </a:r>
            <a:endParaRPr lang="en-US" sz="1600" dirty="0"/>
          </a:p>
        </p:txBody>
      </p:sp>
      <p:pic>
        <p:nvPicPr>
          <p:cNvPr id="32" name="Image 8" descr="https://kimi-img.moonshot.cn/pub/slides/slides_tmpl/image/25-08-27-19:59:47-d2nf6cp8bjvh7rlj01c0.png"/>
          <p:cNvPicPr>
            <a:picLocks noChangeAspect="1"/>
          </p:cNvPicPr>
          <p:nvPr/>
        </p:nvPicPr>
        <p:blipFill>
          <a:blip r:embed="rId5"/>
          <a:stretch>
            <a:fillRect/>
          </a:stretch>
        </p:blipFill>
        <p:spPr>
          <a:xfrm>
            <a:off x="9132570" y="2232025"/>
            <a:ext cx="1288415" cy="3302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1" y="-168592"/>
            <a:ext cx="12491719" cy="7026592"/>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300288"/>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091816"/>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1860233"/>
            <a:ext cx="2790825" cy="2800350"/>
          </a:xfrm>
          <a:prstGeom prst="rect">
            <a:avLst/>
          </a:prstGeom>
        </p:spPr>
      </p:pic>
      <p:sp>
        <p:nvSpPr>
          <p:cNvPr id="7" name="Text 0"/>
          <p:cNvSpPr/>
          <p:nvPr/>
        </p:nvSpPr>
        <p:spPr>
          <a:xfrm>
            <a:off x="8197052" y="2486026"/>
            <a:ext cx="1618942" cy="1429544"/>
          </a:xfrm>
          <a:prstGeom prst="rect">
            <a:avLst/>
          </a:prstGeom>
          <a:noFill/>
          <a:ln/>
        </p:spPr>
        <p:txBody>
          <a:bodyPr wrap="square" lIns="91440" tIns="45720" rIns="91440" bIns="45720" rtlCol="0" anchor="t">
            <a:spAutoFit/>
          </a:bodyPr>
          <a:lstStyle/>
          <a:p>
            <a:pPr marL="0" indent="0" algn="ctr">
              <a:lnSpc>
                <a:spcPct val="100000"/>
              </a:lnSpc>
              <a:buNone/>
            </a:pPr>
            <a:r>
              <a:rPr lang="en-US" sz="8500" dirty="0">
                <a:solidFill>
                  <a:srgbClr val="F2F7FA"/>
                </a:solidFill>
                <a:latin typeface="Noto Sans SC" pitchFamily="34" charset="0"/>
                <a:ea typeface="Noto Sans SC" pitchFamily="34" charset="-122"/>
                <a:cs typeface="Noto Sans SC" pitchFamily="34" charset="-120"/>
              </a:rPr>
              <a:t>07</a:t>
            </a:r>
            <a:endParaRPr lang="en-US" sz="1600" dirty="0"/>
          </a:p>
        </p:txBody>
      </p:sp>
      <p:sp>
        <p:nvSpPr>
          <p:cNvPr id="8" name="Text 1"/>
          <p:cNvSpPr/>
          <p:nvPr/>
        </p:nvSpPr>
        <p:spPr>
          <a:xfrm>
            <a:off x="586105" y="2964498"/>
            <a:ext cx="7769860" cy="521970"/>
          </a:xfrm>
          <a:prstGeom prst="rect">
            <a:avLst/>
          </a:prstGeom>
          <a:noFill/>
          <a:ln/>
        </p:spPr>
        <p:txBody>
          <a:bodyPr wrap="square" lIns="91440" tIns="45720" rIns="91440" bIns="45720" rtlCol="0" anchor="t"/>
          <a:lstStyle/>
          <a:p>
            <a:pPr marL="0" indent="0">
              <a:lnSpc>
                <a:spcPct val="100000"/>
              </a:lnSpc>
              <a:buNone/>
            </a:pPr>
            <a:r>
              <a:rPr lang="en-US" sz="34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Plan of action</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11" name="Text 4"/>
          <p:cNvSpPr/>
          <p:nvPr/>
        </p:nvSpPr>
        <p:spPr>
          <a:xfrm>
            <a:off x="576149" y="32965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6"/>
          <p:cNvSpPr/>
          <p:nvPr/>
        </p:nvSpPr>
        <p:spPr>
          <a:xfrm>
            <a:off x="576149" y="426632"/>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8"/>
          <p:cNvSpPr/>
          <p:nvPr/>
        </p:nvSpPr>
        <p:spPr>
          <a:xfrm>
            <a:off x="576149" y="523606"/>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7" name="Text 10"/>
          <p:cNvSpPr/>
          <p:nvPr/>
        </p:nvSpPr>
        <p:spPr>
          <a:xfrm>
            <a:off x="531399" y="597478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9" name="Text 12"/>
          <p:cNvSpPr/>
          <p:nvPr/>
        </p:nvSpPr>
        <p:spPr>
          <a:xfrm>
            <a:off x="531399" y="6071759"/>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1" name="Text 14"/>
          <p:cNvSpPr/>
          <p:nvPr/>
        </p:nvSpPr>
        <p:spPr>
          <a:xfrm>
            <a:off x="531399" y="6168733"/>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327BE337-0B05-744D-D2E2-0DB418ACE2EC}"/>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CF8A9300-E45D-8986-ADF6-7370303F20BE}"/>
              </a:ext>
            </a:extLst>
          </p:cNvPr>
          <p:cNvSpPr/>
          <p:nvPr/>
        </p:nvSpPr>
        <p:spPr>
          <a:xfrm>
            <a:off x="786698" y="1872823"/>
            <a:ext cx="10394382" cy="4134277"/>
          </a:xfrm>
          <a:prstGeom prst="rect">
            <a:avLst/>
          </a:prstGeom>
          <a:noFill/>
          <a:ln/>
        </p:spPr>
        <p:txBody>
          <a:bodyPr wrap="square" lIns="0" tIns="0" rIns="0" bIns="0" rtlCol="0" anchor="t"/>
          <a:lstStyle/>
          <a:p>
            <a:pPr>
              <a:lnSpc>
                <a:spcPct val="150000"/>
              </a:lnSpc>
            </a:pPr>
            <a:endParaRPr lang="en-US" sz="2000" dirty="0">
              <a:latin typeface="Times New Roman" panose="02020603050405020304" pitchFamily="18" charset="0"/>
              <a:cs typeface="Times New Roman" panose="02020603050405020304" pitchFamily="18" charset="0"/>
            </a:endParaRPr>
          </a:p>
        </p:txBody>
      </p:sp>
      <p:sp>
        <p:nvSpPr>
          <p:cNvPr id="4" name="Text 1">
            <a:extLst>
              <a:ext uri="{FF2B5EF4-FFF2-40B4-BE49-F238E27FC236}">
                <a16:creationId xmlns:a16="http://schemas.microsoft.com/office/drawing/2014/main" id="{5D86C4CE-1F71-6B9F-D8A7-DB61BA7D8B4E}"/>
              </a:ext>
            </a:extLst>
          </p:cNvPr>
          <p:cNvSpPr/>
          <p:nvPr/>
        </p:nvSpPr>
        <p:spPr>
          <a:xfrm>
            <a:off x="856298" y="657860"/>
            <a:ext cx="10479405" cy="325089"/>
          </a:xfrm>
          <a:prstGeom prst="rect">
            <a:avLst/>
          </a:prstGeom>
          <a:noFill/>
          <a:ln/>
        </p:spPr>
        <p:txBody>
          <a:bodyPr wrap="square" lIns="0" tIns="0" rIns="0" bIns="0" rtlCol="0" anchor="t">
            <a:spAutoFit/>
          </a:bodyPr>
          <a:lstStyle/>
          <a:p>
            <a:pPr marL="0" indent="0">
              <a:lnSpc>
                <a:spcPct val="150000"/>
              </a:lnSpc>
              <a:buNone/>
            </a:pPr>
            <a:endParaRPr lang="en-US" sz="1600" dirty="0">
              <a:latin typeface="Times New Roman" panose="02020603050405020304" pitchFamily="18" charset="0"/>
              <a:cs typeface="Times New Roman" panose="02020603050405020304" pitchFamily="18" charset="0"/>
            </a:endParaRPr>
          </a:p>
        </p:txBody>
      </p:sp>
      <p:sp>
        <p:nvSpPr>
          <p:cNvPr id="5" name="Shape 2">
            <a:extLst>
              <a:ext uri="{FF2B5EF4-FFF2-40B4-BE49-F238E27FC236}">
                <a16:creationId xmlns:a16="http://schemas.microsoft.com/office/drawing/2014/main" id="{0C2AB3FC-AA8D-2B9F-2E8F-9DC19DAC8E74}"/>
              </a:ext>
            </a:extLst>
          </p:cNvPr>
          <p:cNvSpPr/>
          <p:nvPr/>
        </p:nvSpPr>
        <p:spPr>
          <a:xfrm>
            <a:off x="4267201" y="3391074"/>
            <a:ext cx="0" cy="928914"/>
          </a:xfrm>
          <a:prstGeom prst="line">
            <a:avLst/>
          </a:prstGeom>
          <a:noFill/>
          <a:ln w="19050">
            <a:solidFill>
              <a:srgbClr val="D9D9D9"/>
            </a:solidFill>
            <a:prstDash val="solid"/>
            <a:headEnd type="none"/>
            <a:tailEnd type="none"/>
          </a:ln>
        </p:spPr>
        <p:txBody>
          <a:bodyPr/>
          <a:lstStyle/>
          <a:p>
            <a:endParaRPr lang="en-IN" dirty="0"/>
          </a:p>
        </p:txBody>
      </p:sp>
      <p:sp>
        <p:nvSpPr>
          <p:cNvPr id="6" name="Shape 3">
            <a:extLst>
              <a:ext uri="{FF2B5EF4-FFF2-40B4-BE49-F238E27FC236}">
                <a16:creationId xmlns:a16="http://schemas.microsoft.com/office/drawing/2014/main" id="{37D53346-4C83-9F75-E5AF-2D27DEC0ADD4}"/>
              </a:ext>
            </a:extLst>
          </p:cNvPr>
          <p:cNvSpPr/>
          <p:nvPr/>
        </p:nvSpPr>
        <p:spPr>
          <a:xfrm>
            <a:off x="7924801" y="3391074"/>
            <a:ext cx="0" cy="928914"/>
          </a:xfrm>
          <a:prstGeom prst="line">
            <a:avLst/>
          </a:prstGeom>
          <a:noFill/>
          <a:ln w="19050">
            <a:solidFill>
              <a:srgbClr val="D9D9D9"/>
            </a:solidFill>
            <a:prstDash val="solid"/>
            <a:headEnd type="none"/>
            <a:tailEnd type="none"/>
          </a:ln>
        </p:spPr>
        <p:txBody>
          <a:bodyPr/>
          <a:lstStyle/>
          <a:p>
            <a:endParaRPr lang="en-IN" dirty="0"/>
          </a:p>
        </p:txBody>
      </p:sp>
      <p:pic>
        <p:nvPicPr>
          <p:cNvPr id="9" name="Image 3" descr="https://kimi-img.moonshot.cn/pub/slides/slides_tmpl/image/25-08-27-19:59:49-d2nf6d98bjvh7rlj01fg.png">
            <a:extLst>
              <a:ext uri="{FF2B5EF4-FFF2-40B4-BE49-F238E27FC236}">
                <a16:creationId xmlns:a16="http://schemas.microsoft.com/office/drawing/2014/main" id="{EE849B35-761F-FDC1-642E-B178E1018E7D}"/>
              </a:ext>
            </a:extLst>
          </p:cNvPr>
          <p:cNvPicPr>
            <a:picLocks noChangeAspect="1"/>
          </p:cNvPicPr>
          <p:nvPr/>
        </p:nvPicPr>
        <p:blipFill>
          <a:blip r:embed="rId3">
            <a:alphaModFix amt="60000"/>
          </a:blip>
          <a:stretch>
            <a:fillRect/>
          </a:stretch>
        </p:blipFill>
        <p:spPr>
          <a:xfrm>
            <a:off x="59055" y="5581650"/>
            <a:ext cx="12192000" cy="1314450"/>
          </a:xfrm>
          <a:prstGeom prst="rect">
            <a:avLst/>
          </a:prstGeom>
        </p:spPr>
      </p:pic>
      <p:sp>
        <p:nvSpPr>
          <p:cNvPr id="11" name="TextBox 10">
            <a:extLst>
              <a:ext uri="{FF2B5EF4-FFF2-40B4-BE49-F238E27FC236}">
                <a16:creationId xmlns:a16="http://schemas.microsoft.com/office/drawing/2014/main" id="{052004EB-B6E1-8628-299A-AFAA2DB876D6}"/>
              </a:ext>
            </a:extLst>
          </p:cNvPr>
          <p:cNvSpPr txBox="1"/>
          <p:nvPr/>
        </p:nvSpPr>
        <p:spPr>
          <a:xfrm>
            <a:off x="0" y="2202179"/>
            <a:ext cx="12059920" cy="669542"/>
          </a:xfrm>
          <a:prstGeom prst="rect">
            <a:avLst/>
          </a:prstGeom>
          <a:noFill/>
        </p:spPr>
        <p:txBody>
          <a:bodyPr wrap="square">
            <a:spAutoFit/>
          </a:bodyPr>
          <a:lstStyle/>
          <a:p>
            <a:pPr algn="ctr">
              <a:lnSpc>
                <a:spcPct val="150000"/>
              </a:lnSpc>
            </a:pPr>
            <a:r>
              <a:rPr lang="en-IN" sz="2800" b="1" dirty="0">
                <a:latin typeface="Times New Roman" panose="02020603050405020304" pitchFamily="18" charset="0"/>
                <a:cs typeface="Times New Roman" panose="02020603050405020304" pitchFamily="18" charset="0"/>
              </a:rPr>
              <a:t>\</a:t>
            </a:r>
            <a:endParaRPr lang="en-IN" dirty="0"/>
          </a:p>
        </p:txBody>
      </p:sp>
      <p:sp>
        <p:nvSpPr>
          <p:cNvPr id="12" name="TextBox 11">
            <a:extLst>
              <a:ext uri="{FF2B5EF4-FFF2-40B4-BE49-F238E27FC236}">
                <a16:creationId xmlns:a16="http://schemas.microsoft.com/office/drawing/2014/main" id="{D90679DA-EB70-7372-489C-5E272225467F}"/>
              </a:ext>
            </a:extLst>
          </p:cNvPr>
          <p:cNvSpPr txBox="1"/>
          <p:nvPr/>
        </p:nvSpPr>
        <p:spPr>
          <a:xfrm>
            <a:off x="132081" y="1014557"/>
            <a:ext cx="8006080" cy="5547929"/>
          </a:xfrm>
          <a:prstGeom prst="rect">
            <a:avLst/>
          </a:prstGeom>
          <a:noFill/>
        </p:spPr>
        <p:txBody>
          <a:bodyPr wrap="square">
            <a:spAutoFit/>
          </a:bodyPr>
          <a:lstStyle/>
          <a:p>
            <a:pPr algn="just">
              <a:lnSpc>
                <a:spcPct val="200000"/>
              </a:lnSpc>
            </a:pPr>
            <a:r>
              <a:rPr lang="en-US" dirty="0">
                <a:latin typeface="Times New Roman" panose="02020603050405020304" pitchFamily="18" charset="0"/>
                <a:cs typeface="Times New Roman" panose="02020603050405020304" pitchFamily="18" charset="0"/>
              </a:rPr>
              <a:t>The Moto Mart project will start with designing screens like home, listings, product details, comparison, and booking forms.We will set up the project using React for frontend, Django for backend, and PostgreSQL for database.Core features will include bike/scooter listings, search and filters, product details, and model comparison.We will add EMI and fuel cost calculators, used bikes section, showroom directory, and test ride booking.Upcoming launches with prices and dates will also be displayed.Optional features like login, favorites, reviews, price alerts, and dealer dashboards can be added later.Finally, the app will be optimized, tested, deployed online, and improved based on user feedback.</a:t>
            </a:r>
          </a:p>
          <a:p>
            <a:pPr algn="just">
              <a:lnSpc>
                <a:spcPct val="200000"/>
              </a:lnSpc>
            </a:pPr>
            <a:endParaRPr 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B7AAB8AB-1582-C782-D790-1EA1495F3FF4}"/>
              </a:ext>
            </a:extLst>
          </p:cNvPr>
          <p:cNvSpPr txBox="1"/>
          <p:nvPr/>
        </p:nvSpPr>
        <p:spPr>
          <a:xfrm>
            <a:off x="59055" y="270186"/>
            <a:ext cx="9130665" cy="744371"/>
          </a:xfrm>
          <a:prstGeom prst="rect">
            <a:avLst/>
          </a:prstGeom>
          <a:noFill/>
        </p:spPr>
        <p:txBody>
          <a:bodyPr wrap="square">
            <a:spAutoFit/>
          </a:bodyPr>
          <a:lstStyle/>
          <a:p>
            <a:pPr marL="0" indent="0">
              <a:lnSpc>
                <a:spcPct val="150000"/>
              </a:lnSpc>
              <a:buNone/>
            </a:pPr>
            <a:r>
              <a:rPr lang="en-US" sz="32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Plan of action for Moto Mart</a:t>
            </a:r>
            <a:endParaRPr lang="en-US" sz="14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16" name="Picture 15">
            <a:extLst>
              <a:ext uri="{FF2B5EF4-FFF2-40B4-BE49-F238E27FC236}">
                <a16:creationId xmlns:a16="http://schemas.microsoft.com/office/drawing/2014/main" id="{13990E74-80F2-E001-C2FF-9A999DB2EDD1}"/>
              </a:ext>
            </a:extLst>
          </p:cNvPr>
          <p:cNvPicPr>
            <a:picLocks noChangeAspect="1"/>
          </p:cNvPicPr>
          <p:nvPr/>
        </p:nvPicPr>
        <p:blipFill>
          <a:blip r:embed="rId4"/>
          <a:stretch>
            <a:fillRect/>
          </a:stretch>
        </p:blipFill>
        <p:spPr>
          <a:xfrm>
            <a:off x="8400600" y="0"/>
            <a:ext cx="3791399" cy="6858000"/>
          </a:xfrm>
          <a:prstGeom prst="rect">
            <a:avLst/>
          </a:prstGeom>
        </p:spPr>
      </p:pic>
    </p:spTree>
    <p:extLst>
      <p:ext uri="{BB962C8B-B14F-4D97-AF65-F5344CB8AC3E}">
        <p14:creationId xmlns:p14="http://schemas.microsoft.com/office/powerpoint/2010/main" val="1635891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52-d2nf6e18bjvh7rlj01lg.png"/>
          <p:cNvPicPr>
            <a:picLocks noChangeAspect="1"/>
          </p:cNvPicPr>
          <p:nvPr/>
        </p:nvPicPr>
        <p:blipFill>
          <a:blip r:embed="rId3"/>
          <a:stretch>
            <a:fillRect/>
          </a:stretch>
        </p:blipFill>
        <p:spPr>
          <a:xfrm>
            <a:off x="0" y="2540"/>
            <a:ext cx="12192000" cy="6855460"/>
          </a:xfrm>
          <a:prstGeom prst="rect">
            <a:avLst/>
          </a:prstGeom>
        </p:spPr>
      </p:pic>
      <p:sp>
        <p:nvSpPr>
          <p:cNvPr id="3" name="Shape 0"/>
          <p:cNvSpPr/>
          <p:nvPr/>
        </p:nvSpPr>
        <p:spPr>
          <a:xfrm>
            <a:off x="419100" y="2726690"/>
            <a:ext cx="7735570" cy="1471930"/>
          </a:xfrm>
          <a:prstGeom prst="rect">
            <a:avLst/>
          </a:prstGeom>
          <a:gradFill flip="none" rotWithShape="1">
            <a:gsLst>
              <a:gs pos="0">
                <a:srgbClr val="FFFFFF">
                  <a:alpha val="46000"/>
                </a:srgbClr>
              </a:gs>
              <a:gs pos="30000">
                <a:srgbClr val="F9FBFD">
                  <a:alpha val="69000"/>
                </a:srgbClr>
              </a:gs>
              <a:gs pos="82000">
                <a:srgbClr val="FFFFFF">
                  <a:alpha val="0"/>
                </a:srgbClr>
              </a:gs>
              <a:gs pos="100000">
                <a:srgbClr val="FFFFFF">
                  <a:alpha val="0"/>
                </a:srgbClr>
              </a:gs>
            </a:gsLst>
            <a:lin ang="0" scaled="1"/>
          </a:gradFill>
          <a:ln/>
        </p:spPr>
        <p:txBody>
          <a:bodyPr/>
          <a:lstStyle/>
          <a:p>
            <a:endParaRPr lang="en-IN" dirty="0"/>
          </a:p>
        </p:txBody>
      </p:sp>
      <p:sp>
        <p:nvSpPr>
          <p:cNvPr id="4" name="Text 1"/>
          <p:cNvSpPr/>
          <p:nvPr/>
        </p:nvSpPr>
        <p:spPr>
          <a:xfrm>
            <a:off x="419100" y="2726690"/>
            <a:ext cx="7735570" cy="147193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Text 3"/>
          <p:cNvSpPr/>
          <p:nvPr/>
        </p:nvSpPr>
        <p:spPr>
          <a:xfrm>
            <a:off x="732359" y="81067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Text 5"/>
          <p:cNvSpPr/>
          <p:nvPr/>
        </p:nvSpPr>
        <p:spPr>
          <a:xfrm>
            <a:off x="732359" y="90764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Text 7"/>
          <p:cNvSpPr/>
          <p:nvPr/>
        </p:nvSpPr>
        <p:spPr>
          <a:xfrm>
            <a:off x="732359" y="100461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8"/>
          <p:cNvSpPr/>
          <p:nvPr/>
        </p:nvSpPr>
        <p:spPr>
          <a:xfrm>
            <a:off x="5099607" y="5982681"/>
            <a:ext cx="2063750" cy="0"/>
          </a:xfrm>
          <a:prstGeom prst="straightConnector1">
            <a:avLst/>
          </a:prstGeom>
          <a:noFill/>
          <a:ln w="9525">
            <a:solidFill>
              <a:srgbClr val="000000">
                <a:alpha val="21961"/>
              </a:srgbClr>
            </a:solidFill>
            <a:prstDash val="solid"/>
            <a:headEnd type="none"/>
            <a:tailEnd type="none"/>
          </a:ln>
        </p:spPr>
        <p:txBody>
          <a:bodyPr/>
          <a:lstStyle/>
          <a:p>
            <a:endParaRPr lang="en-IN" dirty="0"/>
          </a:p>
        </p:txBody>
      </p:sp>
      <p:sp>
        <p:nvSpPr>
          <p:cNvPr id="13" name="Shape 9"/>
          <p:cNvSpPr/>
          <p:nvPr/>
        </p:nvSpPr>
        <p:spPr>
          <a:xfrm>
            <a:off x="626745" y="3064510"/>
            <a:ext cx="11033760" cy="893445"/>
          </a:xfrm>
          <a:prstGeom prst="rect">
            <a:avLst/>
          </a:prstGeom>
          <a:solidFill>
            <a:srgbClr val="000000">
              <a:alpha val="0"/>
            </a:srgbClr>
          </a:solidFill>
          <a:ln/>
        </p:spPr>
        <p:txBody>
          <a:bodyPr/>
          <a:lstStyle/>
          <a:p>
            <a:endParaRPr lang="en-IN" dirty="0"/>
          </a:p>
        </p:txBody>
      </p:sp>
      <p:sp>
        <p:nvSpPr>
          <p:cNvPr id="14" name="Text 10"/>
          <p:cNvSpPr/>
          <p:nvPr/>
        </p:nvSpPr>
        <p:spPr>
          <a:xfrm>
            <a:off x="626745" y="3064510"/>
            <a:ext cx="11033760" cy="893445"/>
          </a:xfrm>
          <a:prstGeom prst="rect">
            <a:avLst/>
          </a:prstGeom>
          <a:noFill/>
          <a:ln/>
        </p:spPr>
        <p:txBody>
          <a:bodyPr wrap="square" lIns="45720" tIns="91440" rIns="91440" bIns="45720" rtlCol="0" anchor="b"/>
          <a:lstStyle/>
          <a:p>
            <a:pPr marL="0" indent="0">
              <a:lnSpc>
                <a:spcPct val="130000"/>
              </a:lnSpc>
              <a:buNone/>
            </a:pPr>
            <a:r>
              <a:rPr lang="en-US" sz="5400" dirty="0">
                <a:solidFill>
                  <a:srgbClr val="000000"/>
                </a:solidFill>
                <a:latin typeface="MiSans" pitchFamily="34" charset="0"/>
                <a:ea typeface="MiSans" pitchFamily="34" charset="-122"/>
                <a:cs typeface="MiSans" pitchFamily="34" charset="-120"/>
              </a:rPr>
              <a:t>             </a:t>
            </a:r>
            <a:r>
              <a:rPr lang="en-US" sz="5400" dirty="0">
                <a:solidFill>
                  <a:srgbClr val="000000"/>
                </a:solidFill>
                <a:latin typeface="Times New Roman" panose="02020603050405020304" pitchFamily="18" charset="0"/>
                <a:ea typeface="MiSans" pitchFamily="34" charset="-122"/>
                <a:cs typeface="Times New Roman" panose="02020603050405020304" pitchFamily="18" charset="0"/>
              </a:rPr>
              <a:t>THANK YOU ！</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sp>
        <p:nvSpPr>
          <p:cNvPr id="4" name="Text 0"/>
          <p:cNvSpPr/>
          <p:nvPr/>
        </p:nvSpPr>
        <p:spPr>
          <a:xfrm>
            <a:off x="4458970" y="1170940"/>
            <a:ext cx="1619250" cy="707886"/>
          </a:xfrm>
          <a:prstGeom prst="rect">
            <a:avLst/>
          </a:prstGeom>
          <a:noFill/>
          <a:ln/>
        </p:spPr>
        <p:txBody>
          <a:bodyPr wrap="square" lIns="91440" tIns="45720" rIns="91440" bIns="45720" rtlCol="0" anchor="t">
            <a:spAutoFit/>
          </a:bodyPr>
          <a:lstStyle/>
          <a:p>
            <a:pPr marL="0" indent="0" algn="ctr">
              <a:lnSpc>
                <a:spcPct val="100000"/>
              </a:lnSpc>
              <a:buNone/>
            </a:pPr>
            <a:r>
              <a:rPr lang="en-US" sz="4000" dirty="0">
                <a:solidFill>
                  <a:srgbClr val="000000"/>
                </a:solidFill>
                <a:latin typeface="Noto Sans SC" pitchFamily="34" charset="0"/>
                <a:ea typeface="Noto Sans SC" pitchFamily="34" charset="-122"/>
                <a:cs typeface="Noto Sans SC" pitchFamily="34" charset="-120"/>
              </a:rPr>
              <a:t>01.</a:t>
            </a:r>
            <a:endParaRPr lang="en-US" sz="1600" dirty="0"/>
          </a:p>
        </p:txBody>
      </p:sp>
      <p:sp>
        <p:nvSpPr>
          <p:cNvPr id="5" name="Text 1"/>
          <p:cNvSpPr/>
          <p:nvPr/>
        </p:nvSpPr>
        <p:spPr>
          <a:xfrm>
            <a:off x="5642610" y="1403350"/>
            <a:ext cx="6268085" cy="521970"/>
          </a:xfrm>
          <a:prstGeom prst="rect">
            <a:avLst/>
          </a:prstGeom>
          <a:noFill/>
          <a:ln/>
        </p:spPr>
        <p:txBody>
          <a:bodyPr wrap="square" lIns="91440" tIns="45720" rIns="91440" bIns="45720" rtlCol="0" anchor="t"/>
          <a:lstStyle/>
          <a:p>
            <a:pPr marL="0" indent="0">
              <a:lnSpc>
                <a:spcPct val="100000"/>
              </a:lnSpc>
              <a:buNone/>
            </a:pPr>
            <a:r>
              <a:rPr lang="en-US" sz="2000" dirty="0">
                <a:solidFill>
                  <a:srgbClr val="000000"/>
                </a:solidFill>
                <a:latin typeface="Times New Roman" panose="02020603050405020304" pitchFamily="18" charset="0"/>
                <a:ea typeface="MiSans" pitchFamily="34" charset="-122"/>
                <a:cs typeface="Times New Roman" panose="02020603050405020304" pitchFamily="18" charset="0"/>
              </a:rPr>
              <a:t>Introduction to Moto mart</a:t>
            </a:r>
            <a:endParaRPr lang="en-US" sz="1600" dirty="0">
              <a:latin typeface="Times New Roman" panose="02020603050405020304" pitchFamily="18" charset="0"/>
              <a:cs typeface="Times New Roman" panose="02020603050405020304" pitchFamily="18" charset="0"/>
            </a:endParaRPr>
          </a:p>
        </p:txBody>
      </p:sp>
      <p:sp>
        <p:nvSpPr>
          <p:cNvPr id="9" name="Text 3"/>
          <p:cNvSpPr/>
          <p:nvPr/>
        </p:nvSpPr>
        <p:spPr>
          <a:xfrm>
            <a:off x="4458970" y="1955165"/>
            <a:ext cx="1619250" cy="667941"/>
          </a:xfrm>
          <a:prstGeom prst="rect">
            <a:avLst/>
          </a:prstGeom>
          <a:noFill/>
          <a:ln/>
        </p:spPr>
        <p:txBody>
          <a:bodyPr wrap="square" lIns="91440" tIns="45720" rIns="91440" bIns="45720" rtlCol="0" anchor="t">
            <a:spAutoFit/>
          </a:bodyPr>
          <a:lstStyle/>
          <a:p>
            <a:pPr marL="0" indent="0" algn="ctr">
              <a:lnSpc>
                <a:spcPct val="100000"/>
              </a:lnSpc>
              <a:buNone/>
            </a:pPr>
            <a:r>
              <a:rPr lang="en-US" sz="4000" dirty="0">
                <a:solidFill>
                  <a:srgbClr val="000000"/>
                </a:solidFill>
                <a:latin typeface="Noto Sans SC" pitchFamily="34" charset="0"/>
                <a:ea typeface="Noto Sans SC" pitchFamily="34" charset="-122"/>
                <a:cs typeface="Noto Sans SC" pitchFamily="34" charset="-120"/>
              </a:rPr>
              <a:t>02.</a:t>
            </a:r>
            <a:endParaRPr lang="en-US" sz="1600" dirty="0"/>
          </a:p>
        </p:txBody>
      </p:sp>
      <p:sp>
        <p:nvSpPr>
          <p:cNvPr id="10" name="Text 4"/>
          <p:cNvSpPr/>
          <p:nvPr/>
        </p:nvSpPr>
        <p:spPr>
          <a:xfrm>
            <a:off x="5642610" y="2187575"/>
            <a:ext cx="6268085" cy="521970"/>
          </a:xfrm>
          <a:prstGeom prst="rect">
            <a:avLst/>
          </a:prstGeom>
          <a:noFill/>
          <a:ln/>
        </p:spPr>
        <p:txBody>
          <a:bodyPr wrap="square" lIns="91440" tIns="45720" rIns="91440" bIns="45720" rtlCol="0" anchor="t"/>
          <a:lstStyle/>
          <a:p>
            <a:pPr marL="0" indent="0">
              <a:lnSpc>
                <a:spcPct val="100000"/>
              </a:lnSpc>
              <a:buNone/>
            </a:pPr>
            <a:r>
              <a:rPr lang="en-US" sz="2000" dirty="0">
                <a:solidFill>
                  <a:srgbClr val="000000"/>
                </a:solidFill>
                <a:latin typeface="MiSans" pitchFamily="34" charset="0"/>
                <a:ea typeface="MiSans" pitchFamily="34" charset="-122"/>
                <a:cs typeface="MiSans" pitchFamily="34" charset="-120"/>
              </a:rPr>
              <a:t>Key </a:t>
            </a:r>
            <a:r>
              <a:rPr lang="en-US" sz="2000" dirty="0">
                <a:solidFill>
                  <a:srgbClr val="000000"/>
                </a:solidFill>
                <a:latin typeface="Times New Roman" panose="02020603050405020304" pitchFamily="18" charset="0"/>
                <a:ea typeface="MiSans" pitchFamily="34" charset="-122"/>
                <a:cs typeface="Times New Roman" panose="02020603050405020304" pitchFamily="18" charset="0"/>
              </a:rPr>
              <a:t>Features</a:t>
            </a:r>
            <a:endParaRPr lang="en-US" sz="1600" dirty="0">
              <a:latin typeface="Times New Roman" panose="02020603050405020304" pitchFamily="18" charset="0"/>
              <a:cs typeface="Times New Roman" panose="02020603050405020304" pitchFamily="18" charset="0"/>
            </a:endParaRPr>
          </a:p>
        </p:txBody>
      </p:sp>
      <p:sp>
        <p:nvSpPr>
          <p:cNvPr id="11" name="Text 5"/>
          <p:cNvSpPr/>
          <p:nvPr/>
        </p:nvSpPr>
        <p:spPr>
          <a:xfrm>
            <a:off x="4458970" y="2724785"/>
            <a:ext cx="1619250" cy="667941"/>
          </a:xfrm>
          <a:prstGeom prst="rect">
            <a:avLst/>
          </a:prstGeom>
          <a:noFill/>
          <a:ln/>
        </p:spPr>
        <p:txBody>
          <a:bodyPr wrap="square" lIns="91440" tIns="45720" rIns="91440" bIns="45720" rtlCol="0" anchor="t">
            <a:spAutoFit/>
          </a:bodyPr>
          <a:lstStyle/>
          <a:p>
            <a:pPr marL="0" indent="0" algn="ctr">
              <a:lnSpc>
                <a:spcPct val="100000"/>
              </a:lnSpc>
              <a:buNone/>
            </a:pPr>
            <a:r>
              <a:rPr lang="en-US" sz="4000" dirty="0">
                <a:solidFill>
                  <a:srgbClr val="000000"/>
                </a:solidFill>
                <a:latin typeface="Noto Sans SC" pitchFamily="34" charset="0"/>
                <a:ea typeface="Noto Sans SC" pitchFamily="34" charset="-122"/>
                <a:cs typeface="Noto Sans SC" pitchFamily="34" charset="-120"/>
              </a:rPr>
              <a:t>03.</a:t>
            </a:r>
            <a:endParaRPr lang="en-US" sz="1600" dirty="0"/>
          </a:p>
        </p:txBody>
      </p:sp>
      <p:sp>
        <p:nvSpPr>
          <p:cNvPr id="12" name="Text 6"/>
          <p:cNvSpPr/>
          <p:nvPr/>
        </p:nvSpPr>
        <p:spPr>
          <a:xfrm>
            <a:off x="5642610" y="2957195"/>
            <a:ext cx="6268085" cy="521970"/>
          </a:xfrm>
          <a:prstGeom prst="rect">
            <a:avLst/>
          </a:prstGeom>
          <a:noFill/>
          <a:ln/>
        </p:spPr>
        <p:txBody>
          <a:bodyPr wrap="square" lIns="91440" tIns="45720" rIns="91440" bIns="45720" rtlCol="0" anchor="t"/>
          <a:lstStyle/>
          <a:p>
            <a:pPr marL="0" indent="0">
              <a:lnSpc>
                <a:spcPct val="100000"/>
              </a:lnSpc>
              <a:buNone/>
            </a:pPr>
            <a:r>
              <a:rPr lang="en-US" sz="2000" dirty="0">
                <a:solidFill>
                  <a:srgbClr val="000000"/>
                </a:solidFill>
                <a:latin typeface="Times New Roman" panose="02020603050405020304" pitchFamily="18" charset="0"/>
                <a:ea typeface="MiSans" pitchFamily="34" charset="-122"/>
                <a:cs typeface="Times New Roman" panose="02020603050405020304" pitchFamily="18" charset="0"/>
              </a:rPr>
              <a:t>Problem</a:t>
            </a:r>
            <a:r>
              <a:rPr lang="en-US" sz="2000" dirty="0">
                <a:solidFill>
                  <a:srgbClr val="000000"/>
                </a:solidFill>
                <a:latin typeface="MiSans" pitchFamily="34" charset="0"/>
                <a:ea typeface="MiSans" pitchFamily="34" charset="-122"/>
                <a:cs typeface="MiSans" pitchFamily="34" charset="-120"/>
              </a:rPr>
              <a:t> Statement</a:t>
            </a:r>
            <a:endParaRPr lang="en-US" sz="1600" dirty="0"/>
          </a:p>
        </p:txBody>
      </p:sp>
      <p:sp>
        <p:nvSpPr>
          <p:cNvPr id="13" name="Text 7"/>
          <p:cNvSpPr/>
          <p:nvPr/>
        </p:nvSpPr>
        <p:spPr>
          <a:xfrm>
            <a:off x="4458970" y="3505835"/>
            <a:ext cx="1619250" cy="667941"/>
          </a:xfrm>
          <a:prstGeom prst="rect">
            <a:avLst/>
          </a:prstGeom>
          <a:noFill/>
          <a:ln/>
        </p:spPr>
        <p:txBody>
          <a:bodyPr wrap="square" lIns="91440" tIns="45720" rIns="91440" bIns="45720" rtlCol="0" anchor="t">
            <a:spAutoFit/>
          </a:bodyPr>
          <a:lstStyle/>
          <a:p>
            <a:pPr marL="0" indent="0" algn="ctr">
              <a:lnSpc>
                <a:spcPct val="100000"/>
              </a:lnSpc>
              <a:buNone/>
            </a:pPr>
            <a:r>
              <a:rPr lang="en-US" sz="4000" dirty="0">
                <a:solidFill>
                  <a:srgbClr val="000000"/>
                </a:solidFill>
                <a:latin typeface="Noto Sans SC" pitchFamily="34" charset="0"/>
                <a:ea typeface="Noto Sans SC" pitchFamily="34" charset="-122"/>
                <a:cs typeface="Noto Sans SC" pitchFamily="34" charset="-120"/>
              </a:rPr>
              <a:t>04.</a:t>
            </a:r>
            <a:endParaRPr lang="en-US" sz="1600" dirty="0"/>
          </a:p>
        </p:txBody>
      </p:sp>
      <p:sp>
        <p:nvSpPr>
          <p:cNvPr id="14" name="Text 8"/>
          <p:cNvSpPr/>
          <p:nvPr/>
        </p:nvSpPr>
        <p:spPr>
          <a:xfrm>
            <a:off x="5642610" y="3738245"/>
            <a:ext cx="6268085" cy="521970"/>
          </a:xfrm>
          <a:prstGeom prst="rect">
            <a:avLst/>
          </a:prstGeom>
          <a:noFill/>
          <a:ln/>
        </p:spPr>
        <p:txBody>
          <a:bodyPr wrap="square" lIns="91440" tIns="45720" rIns="91440" bIns="45720" rtlCol="0" anchor="t"/>
          <a:lstStyle/>
          <a:p>
            <a:r>
              <a:rPr lang="en-IN" sz="2000" dirty="0">
                <a:latin typeface="Times New Roman" panose="02020603050405020304" pitchFamily="18" charset="0"/>
                <a:ea typeface="MiSans" panose="020B0604020202020204" charset="-122"/>
                <a:cs typeface="Times New Roman" panose="02020603050405020304" pitchFamily="18" charset="0"/>
              </a:rPr>
              <a:t>Proposed</a:t>
            </a:r>
            <a:r>
              <a:rPr lang="en-IN" sz="2000" dirty="0">
                <a:latin typeface="MiSans" panose="020B0604020202020204" charset="-122"/>
                <a:ea typeface="MiSans" panose="020B0604020202020204" charset="-122"/>
                <a:cs typeface="MiSans" panose="020B0604020202020204" charset="-122"/>
              </a:rPr>
              <a:t> Solution</a:t>
            </a:r>
            <a:endParaRPr lang="en-US" sz="1050" dirty="0">
              <a:latin typeface="MiSans" panose="020B0604020202020204" charset="-122"/>
              <a:ea typeface="MiSans" panose="020B0604020202020204" charset="-122"/>
              <a:cs typeface="MiSans" panose="020B0604020202020204" charset="-122"/>
            </a:endParaRPr>
          </a:p>
        </p:txBody>
      </p:sp>
      <p:sp>
        <p:nvSpPr>
          <p:cNvPr id="15" name="Text 9"/>
          <p:cNvSpPr/>
          <p:nvPr/>
        </p:nvSpPr>
        <p:spPr>
          <a:xfrm>
            <a:off x="4458970" y="4260215"/>
            <a:ext cx="1619250" cy="667941"/>
          </a:xfrm>
          <a:prstGeom prst="rect">
            <a:avLst/>
          </a:prstGeom>
          <a:noFill/>
          <a:ln/>
        </p:spPr>
        <p:txBody>
          <a:bodyPr wrap="square" lIns="91440" tIns="45720" rIns="91440" bIns="45720" rtlCol="0" anchor="t">
            <a:spAutoFit/>
          </a:bodyPr>
          <a:lstStyle/>
          <a:p>
            <a:pPr marL="0" indent="0" algn="ctr">
              <a:lnSpc>
                <a:spcPct val="100000"/>
              </a:lnSpc>
              <a:buNone/>
            </a:pPr>
            <a:r>
              <a:rPr lang="en-US" sz="4000" dirty="0">
                <a:solidFill>
                  <a:srgbClr val="000000"/>
                </a:solidFill>
                <a:latin typeface="Noto Sans SC" pitchFamily="34" charset="0"/>
                <a:ea typeface="Noto Sans SC" pitchFamily="34" charset="-122"/>
                <a:cs typeface="Noto Sans SC" pitchFamily="34" charset="-120"/>
              </a:rPr>
              <a:t>05.</a:t>
            </a:r>
            <a:endParaRPr lang="en-US" sz="1600" dirty="0"/>
          </a:p>
        </p:txBody>
      </p:sp>
      <p:sp>
        <p:nvSpPr>
          <p:cNvPr id="16" name="Text 10"/>
          <p:cNvSpPr/>
          <p:nvPr/>
        </p:nvSpPr>
        <p:spPr>
          <a:xfrm>
            <a:off x="5746383" y="4406186"/>
            <a:ext cx="6268085" cy="521970"/>
          </a:xfrm>
          <a:prstGeom prst="rect">
            <a:avLst/>
          </a:prstGeom>
          <a:noFill/>
          <a:ln/>
        </p:spPr>
        <p:txBody>
          <a:bodyPr wrap="square" lIns="91440" tIns="45720" rIns="91440" bIns="45720" rtlCol="0" anchor="t"/>
          <a:lstStyle/>
          <a:p>
            <a:r>
              <a:rPr lang="en-IN" sz="2000" dirty="0">
                <a:latin typeface="Times New Roman" panose="02020603050405020304" pitchFamily="18" charset="0"/>
                <a:ea typeface="MiSans" panose="020B0604020202020204" charset="-122"/>
                <a:cs typeface="Times New Roman" panose="02020603050405020304" pitchFamily="18" charset="0"/>
              </a:rPr>
              <a:t>Implementation</a:t>
            </a:r>
            <a:r>
              <a:rPr lang="en-IN" sz="2000" dirty="0">
                <a:latin typeface="MiSans" panose="020B0604020202020204" charset="-122"/>
                <a:ea typeface="MiSans" panose="020B0604020202020204" charset="-122"/>
                <a:cs typeface="MiSans" panose="020B0604020202020204" charset="-122"/>
              </a:rPr>
              <a:t> Plan / Roadmap</a:t>
            </a:r>
            <a:endParaRPr lang="en-US" sz="1050" dirty="0">
              <a:latin typeface="MiSans" panose="020B0604020202020204" charset="-122"/>
              <a:ea typeface="MiSans" panose="020B0604020202020204" charset="-122"/>
              <a:cs typeface="MiSans" panose="020B0604020202020204" charset="-122"/>
            </a:endParaRPr>
          </a:p>
        </p:txBody>
      </p:sp>
      <p:sp>
        <p:nvSpPr>
          <p:cNvPr id="18" name="Text 12"/>
          <p:cNvSpPr/>
          <p:nvPr/>
        </p:nvSpPr>
        <p:spPr>
          <a:xfrm>
            <a:off x="5642610" y="5266055"/>
            <a:ext cx="6268085" cy="521970"/>
          </a:xfrm>
          <a:prstGeom prst="rect">
            <a:avLst/>
          </a:prstGeom>
          <a:noFill/>
          <a:ln/>
        </p:spPr>
        <p:txBody>
          <a:bodyPr wrap="square" lIns="91440" tIns="45720" rIns="91440" bIns="45720" rtlCol="0" anchor="t"/>
          <a:lstStyle/>
          <a:p>
            <a:pPr marL="0" indent="0">
              <a:lnSpc>
                <a:spcPct val="100000"/>
              </a:lnSpc>
              <a:buNone/>
            </a:pPr>
            <a:endParaRPr lang="en-US" sz="1600" dirty="0"/>
          </a:p>
        </p:txBody>
      </p:sp>
      <p:sp>
        <p:nvSpPr>
          <p:cNvPr id="19" name="Shape 13"/>
          <p:cNvSpPr/>
          <p:nvPr/>
        </p:nvSpPr>
        <p:spPr>
          <a:xfrm flipH="1">
            <a:off x="4570730" y="1357630"/>
            <a:ext cx="127000" cy="342900"/>
          </a:xfrm>
          <a:prstGeom prst="line">
            <a:avLst/>
          </a:prstGeom>
          <a:noFill/>
          <a:ln w="28575">
            <a:solidFill>
              <a:srgbClr val="577FD2"/>
            </a:solidFill>
            <a:prstDash val="solid"/>
            <a:headEnd type="none"/>
            <a:tailEnd type="none"/>
          </a:ln>
        </p:spPr>
        <p:txBody>
          <a:bodyPr/>
          <a:lstStyle/>
          <a:p>
            <a:endParaRPr lang="en-IN" dirty="0"/>
          </a:p>
        </p:txBody>
      </p:sp>
      <p:sp>
        <p:nvSpPr>
          <p:cNvPr id="20" name="Shape 14"/>
          <p:cNvSpPr/>
          <p:nvPr/>
        </p:nvSpPr>
        <p:spPr>
          <a:xfrm flipH="1">
            <a:off x="4570730" y="2172335"/>
            <a:ext cx="127000" cy="342900"/>
          </a:xfrm>
          <a:prstGeom prst="line">
            <a:avLst/>
          </a:prstGeom>
          <a:noFill/>
          <a:ln w="28575">
            <a:solidFill>
              <a:srgbClr val="577FD2"/>
            </a:solidFill>
            <a:prstDash val="solid"/>
            <a:headEnd type="none"/>
            <a:tailEnd type="none"/>
          </a:ln>
        </p:spPr>
        <p:txBody>
          <a:bodyPr/>
          <a:lstStyle/>
          <a:p>
            <a:endParaRPr lang="en-IN" dirty="0"/>
          </a:p>
        </p:txBody>
      </p:sp>
      <p:sp>
        <p:nvSpPr>
          <p:cNvPr id="21" name="Shape 15"/>
          <p:cNvSpPr/>
          <p:nvPr/>
        </p:nvSpPr>
        <p:spPr>
          <a:xfrm flipH="1">
            <a:off x="4570730" y="2924810"/>
            <a:ext cx="127000" cy="342900"/>
          </a:xfrm>
          <a:prstGeom prst="line">
            <a:avLst/>
          </a:prstGeom>
          <a:noFill/>
          <a:ln w="28575">
            <a:solidFill>
              <a:srgbClr val="577FD2"/>
            </a:solidFill>
            <a:prstDash val="solid"/>
            <a:headEnd type="none"/>
            <a:tailEnd type="none"/>
          </a:ln>
        </p:spPr>
        <p:txBody>
          <a:bodyPr/>
          <a:lstStyle/>
          <a:p>
            <a:endParaRPr lang="en-IN" dirty="0"/>
          </a:p>
        </p:txBody>
      </p:sp>
      <p:sp>
        <p:nvSpPr>
          <p:cNvPr id="22" name="Shape 16"/>
          <p:cNvSpPr/>
          <p:nvPr/>
        </p:nvSpPr>
        <p:spPr>
          <a:xfrm flipH="1">
            <a:off x="4570730" y="3700145"/>
            <a:ext cx="127000" cy="342900"/>
          </a:xfrm>
          <a:prstGeom prst="line">
            <a:avLst/>
          </a:prstGeom>
          <a:noFill/>
          <a:ln w="28575">
            <a:solidFill>
              <a:srgbClr val="577FD2"/>
            </a:solidFill>
            <a:prstDash val="solid"/>
            <a:headEnd type="none"/>
            <a:tailEnd type="none"/>
          </a:ln>
        </p:spPr>
        <p:txBody>
          <a:bodyPr/>
          <a:lstStyle/>
          <a:p>
            <a:endParaRPr lang="en-IN" dirty="0"/>
          </a:p>
        </p:txBody>
      </p:sp>
      <p:sp>
        <p:nvSpPr>
          <p:cNvPr id="23" name="Shape 17"/>
          <p:cNvSpPr/>
          <p:nvPr/>
        </p:nvSpPr>
        <p:spPr>
          <a:xfrm flipH="1">
            <a:off x="4570730" y="4443730"/>
            <a:ext cx="127000" cy="342900"/>
          </a:xfrm>
          <a:prstGeom prst="line">
            <a:avLst/>
          </a:prstGeom>
          <a:noFill/>
          <a:ln w="28575">
            <a:solidFill>
              <a:srgbClr val="577FD2"/>
            </a:solidFill>
            <a:prstDash val="solid"/>
            <a:headEnd type="none"/>
            <a:tailEnd type="none"/>
          </a:ln>
        </p:spPr>
        <p:txBody>
          <a:bodyPr/>
          <a:lstStyle/>
          <a:p>
            <a:endParaRPr lang="en-IN" dirty="0"/>
          </a:p>
        </p:txBody>
      </p:sp>
      <p:sp>
        <p:nvSpPr>
          <p:cNvPr id="27" name="Text 21"/>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9" name="Text 23"/>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1" name="Text 25"/>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3" name="Text 27"/>
          <p:cNvSpPr/>
          <p:nvPr/>
        </p:nvSpPr>
        <p:spPr>
          <a:xfrm>
            <a:off x="531399" y="6143377"/>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5" name="Text 29"/>
          <p:cNvSpPr/>
          <p:nvPr/>
        </p:nvSpPr>
        <p:spPr>
          <a:xfrm>
            <a:off x="531399" y="6240351"/>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7" name="Text 31"/>
          <p:cNvSpPr/>
          <p:nvPr/>
        </p:nvSpPr>
        <p:spPr>
          <a:xfrm>
            <a:off x="531399" y="633732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9" name="TextBox 38">
            <a:extLst>
              <a:ext uri="{FF2B5EF4-FFF2-40B4-BE49-F238E27FC236}">
                <a16:creationId xmlns:a16="http://schemas.microsoft.com/office/drawing/2014/main" id="{9F28F0B7-3E57-C3BF-EBC7-BF2232783999}"/>
              </a:ext>
            </a:extLst>
          </p:cNvPr>
          <p:cNvSpPr txBox="1"/>
          <p:nvPr/>
        </p:nvSpPr>
        <p:spPr>
          <a:xfrm>
            <a:off x="2142123" y="5012926"/>
            <a:ext cx="6193856" cy="707886"/>
          </a:xfrm>
          <a:prstGeom prst="rect">
            <a:avLst/>
          </a:prstGeom>
          <a:noFill/>
        </p:spPr>
        <p:txBody>
          <a:bodyPr wrap="square">
            <a:spAutoFit/>
          </a:bodyPr>
          <a:lstStyle/>
          <a:p>
            <a:pPr marL="0" indent="0" algn="ctr">
              <a:lnSpc>
                <a:spcPct val="100000"/>
              </a:lnSpc>
              <a:buNone/>
            </a:pPr>
            <a:r>
              <a:rPr lang="en-US" sz="4000" dirty="0">
                <a:solidFill>
                  <a:srgbClr val="000000"/>
                </a:solidFill>
                <a:latin typeface="Noto Sans SC" pitchFamily="34" charset="0"/>
                <a:ea typeface="Noto Sans SC" pitchFamily="34" charset="-122"/>
                <a:cs typeface="Noto Sans SC" pitchFamily="34" charset="-120"/>
              </a:rPr>
              <a:t>06.</a:t>
            </a:r>
            <a:endParaRPr lang="en-US" sz="4000" dirty="0"/>
          </a:p>
        </p:txBody>
      </p:sp>
      <p:sp>
        <p:nvSpPr>
          <p:cNvPr id="40" name="Shape 17">
            <a:extLst>
              <a:ext uri="{FF2B5EF4-FFF2-40B4-BE49-F238E27FC236}">
                <a16:creationId xmlns:a16="http://schemas.microsoft.com/office/drawing/2014/main" id="{22EE026E-C461-2394-1EB3-C354BC6493F1}"/>
              </a:ext>
            </a:extLst>
          </p:cNvPr>
          <p:cNvSpPr/>
          <p:nvPr/>
        </p:nvSpPr>
        <p:spPr>
          <a:xfrm flipH="1">
            <a:off x="4560035" y="5105626"/>
            <a:ext cx="127000" cy="342900"/>
          </a:xfrm>
          <a:prstGeom prst="line">
            <a:avLst/>
          </a:prstGeom>
          <a:noFill/>
          <a:ln w="28575">
            <a:solidFill>
              <a:srgbClr val="577FD2"/>
            </a:solidFill>
            <a:prstDash val="solid"/>
            <a:headEnd type="none"/>
            <a:tailEnd type="none"/>
          </a:ln>
        </p:spPr>
        <p:txBody>
          <a:bodyPr/>
          <a:lstStyle/>
          <a:p>
            <a:endParaRPr lang="en-IN" dirty="0"/>
          </a:p>
        </p:txBody>
      </p:sp>
      <p:sp>
        <p:nvSpPr>
          <p:cNvPr id="42" name="TextBox 41">
            <a:extLst>
              <a:ext uri="{FF2B5EF4-FFF2-40B4-BE49-F238E27FC236}">
                <a16:creationId xmlns:a16="http://schemas.microsoft.com/office/drawing/2014/main" id="{7417B880-5208-5A44-E20E-794B26D3EE1E}"/>
              </a:ext>
            </a:extLst>
          </p:cNvPr>
          <p:cNvSpPr txBox="1"/>
          <p:nvPr/>
        </p:nvSpPr>
        <p:spPr>
          <a:xfrm>
            <a:off x="5746383" y="5191743"/>
            <a:ext cx="6193856" cy="400110"/>
          </a:xfrm>
          <a:prstGeom prst="rect">
            <a:avLst/>
          </a:prstGeom>
          <a:noFill/>
        </p:spPr>
        <p:txBody>
          <a:bodyPr wrap="square">
            <a:spAutoFit/>
          </a:bodyPr>
          <a:lstStyle/>
          <a:p>
            <a:r>
              <a:rPr lang="en-US" sz="2000" dirty="0">
                <a:solidFill>
                  <a:srgbClr val="0D0D0D"/>
                </a:solidFill>
                <a:latin typeface="Times New Roman" panose="02020603050405020304" pitchFamily="18" charset="0"/>
                <a:ea typeface="MiSans" pitchFamily="34" charset="-122"/>
                <a:cs typeface="Times New Roman" panose="02020603050405020304" pitchFamily="18" charset="0"/>
              </a:rPr>
              <a:t>Languages</a:t>
            </a:r>
            <a:r>
              <a:rPr lang="en-US" sz="2000" dirty="0">
                <a:solidFill>
                  <a:srgbClr val="0D0D0D"/>
                </a:solidFill>
                <a:latin typeface="MiSans" pitchFamily="34" charset="0"/>
                <a:ea typeface="MiSans" pitchFamily="34" charset="-122"/>
                <a:cs typeface="MiSans" pitchFamily="34" charset="-120"/>
              </a:rPr>
              <a:t> used and Benefits</a:t>
            </a:r>
            <a:endParaRPr lang="en-US" sz="1050" dirty="0"/>
          </a:p>
        </p:txBody>
      </p:sp>
      <p:sp>
        <p:nvSpPr>
          <p:cNvPr id="44" name="TextBox 43">
            <a:extLst>
              <a:ext uri="{FF2B5EF4-FFF2-40B4-BE49-F238E27FC236}">
                <a16:creationId xmlns:a16="http://schemas.microsoft.com/office/drawing/2014/main" id="{43926240-4B8A-CF2C-3730-9BA52260EA6F}"/>
              </a:ext>
            </a:extLst>
          </p:cNvPr>
          <p:cNvSpPr txBox="1"/>
          <p:nvPr/>
        </p:nvSpPr>
        <p:spPr>
          <a:xfrm>
            <a:off x="5890762" y="5889296"/>
            <a:ext cx="6193856" cy="400110"/>
          </a:xfrm>
          <a:prstGeom prst="rect">
            <a:avLst/>
          </a:prstGeom>
          <a:noFill/>
        </p:spPr>
        <p:txBody>
          <a:bodyPr wrap="square">
            <a:spAutoFit/>
          </a:bodyPr>
          <a:lstStyle/>
          <a:p>
            <a:r>
              <a:rPr lang="en-US" sz="2000" dirty="0">
                <a:solidFill>
                  <a:srgbClr val="0D0D0D"/>
                </a:solidFill>
                <a:latin typeface="Times New Roman" panose="02020603050405020304" pitchFamily="18" charset="0"/>
                <a:ea typeface="MiSans" pitchFamily="34" charset="-122"/>
                <a:cs typeface="Times New Roman" panose="02020603050405020304" pitchFamily="18" charset="0"/>
              </a:rPr>
              <a:t>Plan of action</a:t>
            </a:r>
            <a:endParaRPr lang="en-US" sz="2000" dirty="0">
              <a:latin typeface="Times New Roman" panose="02020603050405020304" pitchFamily="18" charset="0"/>
              <a:cs typeface="Times New Roman" panose="02020603050405020304" pitchFamily="18" charset="0"/>
            </a:endParaRPr>
          </a:p>
        </p:txBody>
      </p:sp>
      <p:sp>
        <p:nvSpPr>
          <p:cNvPr id="45" name="Shape 17">
            <a:extLst>
              <a:ext uri="{FF2B5EF4-FFF2-40B4-BE49-F238E27FC236}">
                <a16:creationId xmlns:a16="http://schemas.microsoft.com/office/drawing/2014/main" id="{84B597F5-A28E-BCC1-0573-AA3382D95003}"/>
              </a:ext>
            </a:extLst>
          </p:cNvPr>
          <p:cNvSpPr/>
          <p:nvPr/>
        </p:nvSpPr>
        <p:spPr>
          <a:xfrm flipH="1">
            <a:off x="4474410" y="5918566"/>
            <a:ext cx="127000" cy="342900"/>
          </a:xfrm>
          <a:prstGeom prst="line">
            <a:avLst/>
          </a:prstGeom>
          <a:noFill/>
          <a:ln w="28575">
            <a:solidFill>
              <a:srgbClr val="577FD2"/>
            </a:solidFill>
            <a:prstDash val="solid"/>
            <a:headEnd type="none"/>
            <a:tailEnd type="none"/>
          </a:ln>
        </p:spPr>
        <p:txBody>
          <a:bodyPr/>
          <a:lstStyle/>
          <a:p>
            <a:endParaRPr lang="en-IN" dirty="0"/>
          </a:p>
        </p:txBody>
      </p:sp>
      <p:sp>
        <p:nvSpPr>
          <p:cNvPr id="47" name="TextBox 46">
            <a:extLst>
              <a:ext uri="{FF2B5EF4-FFF2-40B4-BE49-F238E27FC236}">
                <a16:creationId xmlns:a16="http://schemas.microsoft.com/office/drawing/2014/main" id="{D4C6A460-7AD3-6F98-4038-4CF040086F20}"/>
              </a:ext>
            </a:extLst>
          </p:cNvPr>
          <p:cNvSpPr txBox="1"/>
          <p:nvPr/>
        </p:nvSpPr>
        <p:spPr>
          <a:xfrm>
            <a:off x="2193330" y="5718158"/>
            <a:ext cx="6193856" cy="707886"/>
          </a:xfrm>
          <a:prstGeom prst="rect">
            <a:avLst/>
          </a:prstGeom>
          <a:noFill/>
        </p:spPr>
        <p:txBody>
          <a:bodyPr wrap="square">
            <a:spAutoFit/>
          </a:bodyPr>
          <a:lstStyle/>
          <a:p>
            <a:pPr marL="0" indent="0" algn="ctr">
              <a:lnSpc>
                <a:spcPct val="100000"/>
              </a:lnSpc>
              <a:buNone/>
            </a:pPr>
            <a:r>
              <a:rPr lang="en-US" sz="4000" dirty="0">
                <a:solidFill>
                  <a:srgbClr val="000000"/>
                </a:solidFill>
                <a:latin typeface="Times New Roman" panose="02020603050405020304" pitchFamily="18" charset="0"/>
                <a:ea typeface="Noto Sans SC" pitchFamily="34" charset="-122"/>
                <a:cs typeface="Times New Roman" panose="02020603050405020304" pitchFamily="18" charset="0"/>
              </a:rPr>
              <a:t>07.</a:t>
            </a:r>
            <a:endParaRPr lang="en-US" sz="4000" dirty="0">
              <a:latin typeface="Times New Roman" panose="02020603050405020304" pitchFamily="18" charset="0"/>
              <a:cs typeface="Times New Roman" panose="02020603050405020304" pitchFamily="18" charset="0"/>
            </a:endParaRPr>
          </a:p>
        </p:txBody>
      </p:sp>
      <p:pic>
        <p:nvPicPr>
          <p:cNvPr id="26" name="object 3">
            <a:extLst>
              <a:ext uri="{FF2B5EF4-FFF2-40B4-BE49-F238E27FC236}">
                <a16:creationId xmlns:a16="http://schemas.microsoft.com/office/drawing/2014/main" id="{F9ADA4B3-7E64-193C-C299-877C4F43EB4D}"/>
              </a:ext>
            </a:extLst>
          </p:cNvPr>
          <p:cNvPicPr/>
          <p:nvPr/>
        </p:nvPicPr>
        <p:blipFill>
          <a:blip r:embed="rId4" cstate="print"/>
          <a:stretch>
            <a:fillRect/>
          </a:stretch>
        </p:blipFill>
        <p:spPr>
          <a:xfrm>
            <a:off x="-45486" y="-11925"/>
            <a:ext cx="4818700" cy="9982200"/>
          </a:xfrm>
          <a:prstGeom prst="rect">
            <a:avLst/>
          </a:prstGeom>
        </p:spPr>
      </p:pic>
      <p:sp>
        <p:nvSpPr>
          <p:cNvPr id="38" name="TextBox 37">
            <a:extLst>
              <a:ext uri="{FF2B5EF4-FFF2-40B4-BE49-F238E27FC236}">
                <a16:creationId xmlns:a16="http://schemas.microsoft.com/office/drawing/2014/main" id="{B494F30B-9013-A670-8F38-5539430552A1}"/>
              </a:ext>
            </a:extLst>
          </p:cNvPr>
          <p:cNvSpPr txBox="1"/>
          <p:nvPr/>
        </p:nvSpPr>
        <p:spPr>
          <a:xfrm>
            <a:off x="5009515" y="393560"/>
            <a:ext cx="6268085" cy="523220"/>
          </a:xfrm>
          <a:prstGeom prst="rect">
            <a:avLst/>
          </a:prstGeom>
          <a:noFill/>
        </p:spPr>
        <p:txBody>
          <a:bodyPr wrap="square">
            <a:spAutoFit/>
          </a:bodyPr>
          <a:lstStyle/>
          <a:p>
            <a:pPr marL="0" indent="0" algn="l">
              <a:lnSpc>
                <a:spcPct val="100000"/>
              </a:lnSpc>
              <a:buNone/>
            </a:pPr>
            <a:r>
              <a:rPr lang="en-US" sz="2800" b="1" dirty="0">
                <a:solidFill>
                  <a:srgbClr val="000000"/>
                </a:solidFill>
                <a:latin typeface="ADLaM Display" panose="02010000000000000000" pitchFamily="2" charset="0"/>
                <a:ea typeface="ADLaM Display" panose="02010000000000000000" pitchFamily="2" charset="0"/>
                <a:cs typeface="ADLaM Display" panose="02010000000000000000" pitchFamily="2" charset="0"/>
              </a:rPr>
              <a:t>CONTENTS</a:t>
            </a:r>
            <a:endParaRPr lang="en-US" sz="1100" dirty="0">
              <a:latin typeface="ADLaM Display" panose="02010000000000000000" pitchFamily="2" charset="0"/>
              <a:ea typeface="ADLaM Display" panose="02010000000000000000" pitchFamily="2" charset="0"/>
              <a:cs typeface="ADLaM Display" panose="020100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1016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marL="0" indent="0" algn="ctr">
              <a:lnSpc>
                <a:spcPct val="100000"/>
              </a:lnSpc>
              <a:buNone/>
            </a:pPr>
            <a:r>
              <a:rPr lang="en-US" sz="8500" dirty="0">
                <a:solidFill>
                  <a:srgbClr val="F2F7FA"/>
                </a:solidFill>
                <a:latin typeface="Noto Sans SC" pitchFamily="34" charset="0"/>
                <a:ea typeface="Noto Sans SC" pitchFamily="34" charset="-122"/>
                <a:cs typeface="Noto Sans SC" pitchFamily="34" charset="-120"/>
              </a:rPr>
              <a:t>01</a:t>
            </a:r>
            <a:endParaRPr lang="en-US" sz="1600" dirty="0"/>
          </a:p>
        </p:txBody>
      </p:sp>
      <p:sp>
        <p:nvSpPr>
          <p:cNvPr id="8" name="Text 1"/>
          <p:cNvSpPr/>
          <p:nvPr/>
        </p:nvSpPr>
        <p:spPr>
          <a:xfrm>
            <a:off x="531399" y="3133089"/>
            <a:ext cx="7824566" cy="764773"/>
          </a:xfrm>
          <a:prstGeom prst="rect">
            <a:avLst/>
          </a:prstGeom>
          <a:noFill/>
          <a:ln/>
        </p:spPr>
        <p:txBody>
          <a:bodyPr wrap="square" lIns="91440" tIns="45720" rIns="91440" bIns="45720" rtlCol="0" anchor="t"/>
          <a:lstStyle/>
          <a:p>
            <a:pPr marL="0" indent="0">
              <a:lnSpc>
                <a:spcPct val="100000"/>
              </a:lnSpc>
              <a:buNone/>
            </a:pPr>
            <a:r>
              <a:rPr lang="en-US" sz="40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Introduction to Moto Mart</a:t>
            </a:r>
            <a:endParaRPr lang="en-US" sz="40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4428280" y="0"/>
            <a:ext cx="10040430" cy="6858000"/>
          </a:xfrm>
          <a:prstGeom prst="rect">
            <a:avLst/>
          </a:prstGeom>
        </p:spPr>
      </p:pic>
      <p:sp>
        <p:nvSpPr>
          <p:cNvPr id="3" name="Text 0"/>
          <p:cNvSpPr/>
          <p:nvPr/>
        </p:nvSpPr>
        <p:spPr>
          <a:xfrm>
            <a:off x="162562" y="936734"/>
            <a:ext cx="7589516" cy="5070367"/>
          </a:xfrm>
          <a:prstGeom prst="rect">
            <a:avLst/>
          </a:prstGeom>
          <a:noFill/>
          <a:ln/>
        </p:spPr>
        <p:txBody>
          <a:bodyPr wrap="square" lIns="0" tIns="0" rIns="0" bIns="0" rtlCol="0" anchor="t"/>
          <a:lstStyle/>
          <a:p>
            <a:pPr algn="just">
              <a:lnSpc>
                <a:spcPct val="150000"/>
              </a:lnSpc>
            </a:pPr>
            <a:r>
              <a:rPr lang="en-US" sz="2000" dirty="0">
                <a:latin typeface="Times New Roman" panose="02020603050405020304" pitchFamily="18" charset="0"/>
                <a:cs typeface="Times New Roman" panose="02020603050405020304" pitchFamily="18" charset="0"/>
              </a:rPr>
              <a:t>Moto Mart is a two-wheeler marketplace web app that makes it easy to browse, compare, and buy bikes, scooters, and EVs. Users can search and filter by brand, price, or fuel type, view detailed specifications with images, and even compare models side by side. The app also provides EMI and fuel cost calculators, upcoming launch updates, a showroom directory, and test ride booking options. Sellers can list their used bikes, making Moto Mart a complete platform for both buyers and sellers. With optional features like user accounts, favorites, reviews, price alerts, dealer dashboards, and smart recommendations, Moto Mart offers a simple, transparent, and convenient experience for every two-wheeler enthusiast.</a:t>
            </a:r>
          </a:p>
        </p:txBody>
      </p:sp>
      <p:sp>
        <p:nvSpPr>
          <p:cNvPr id="4" name="Text 1"/>
          <p:cNvSpPr/>
          <p:nvPr/>
        </p:nvSpPr>
        <p:spPr>
          <a:xfrm>
            <a:off x="162562" y="203200"/>
            <a:ext cx="11173142" cy="733534"/>
          </a:xfrm>
          <a:prstGeom prst="rect">
            <a:avLst/>
          </a:prstGeom>
          <a:noFill/>
          <a:ln/>
        </p:spPr>
        <p:txBody>
          <a:bodyPr wrap="square" lIns="0" tIns="0" rIns="0" bIns="0" rtlCol="0" anchor="t">
            <a:spAutoFit/>
          </a:bodyPr>
          <a:lstStyle/>
          <a:p>
            <a:pPr marL="0" indent="0">
              <a:lnSpc>
                <a:spcPct val="150000"/>
              </a:lnSpc>
              <a:buNone/>
            </a:pPr>
            <a:r>
              <a:rPr lang="en-US" sz="3600" b="1"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Introduction to Moto Mart</a:t>
            </a:r>
            <a:endParaRPr lang="en-US" sz="1600" b="1"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5" name="Shape 2"/>
          <p:cNvSpPr/>
          <p:nvPr/>
        </p:nvSpPr>
        <p:spPr>
          <a:xfrm>
            <a:off x="4267201" y="3391074"/>
            <a:ext cx="0" cy="928914"/>
          </a:xfrm>
          <a:prstGeom prst="line">
            <a:avLst/>
          </a:prstGeom>
          <a:noFill/>
          <a:ln w="19050">
            <a:solidFill>
              <a:srgbClr val="D9D9D9"/>
            </a:solidFill>
            <a:prstDash val="solid"/>
            <a:headEnd type="none"/>
            <a:tailEnd type="none"/>
          </a:ln>
        </p:spPr>
        <p:txBody>
          <a:bodyPr/>
          <a:lstStyle/>
          <a:p>
            <a:endParaRPr lang="en-IN" dirty="0"/>
          </a:p>
        </p:txBody>
      </p:sp>
      <p:sp>
        <p:nvSpPr>
          <p:cNvPr id="6" name="Shape 3"/>
          <p:cNvSpPr/>
          <p:nvPr/>
        </p:nvSpPr>
        <p:spPr>
          <a:xfrm>
            <a:off x="7924801" y="3391074"/>
            <a:ext cx="0" cy="928914"/>
          </a:xfrm>
          <a:prstGeom prst="line">
            <a:avLst/>
          </a:prstGeom>
          <a:noFill/>
          <a:ln w="19050">
            <a:solidFill>
              <a:srgbClr val="D9D9D9"/>
            </a:solidFill>
            <a:prstDash val="solid"/>
            <a:headEnd type="none"/>
            <a:tailEnd type="none"/>
          </a:ln>
        </p:spPr>
        <p:txBody>
          <a:bodyPr/>
          <a:lstStyle/>
          <a:p>
            <a:endParaRPr lang="en-IN" dirty="0"/>
          </a:p>
        </p:txBody>
      </p:sp>
      <p:pic>
        <p:nvPicPr>
          <p:cNvPr id="9" name="Image 3" descr="https://kimi-img.moonshot.cn/pub/slides/slides_tmpl/image/25-08-27-19:59:49-d2nf6d98bjvh7rlj01fg.png"/>
          <p:cNvPicPr>
            <a:picLocks noChangeAspect="1"/>
          </p:cNvPicPr>
          <p:nvPr/>
        </p:nvPicPr>
        <p:blipFill>
          <a:blip r:embed="rId4">
            <a:alphaModFix amt="60000"/>
          </a:blip>
          <a:stretch>
            <a:fillRect/>
          </a:stretch>
        </p:blipFill>
        <p:spPr>
          <a:xfrm>
            <a:off x="59055" y="5581650"/>
            <a:ext cx="12192000" cy="1314450"/>
          </a:xfrm>
          <a:prstGeom prst="rect">
            <a:avLst/>
          </a:prstGeom>
        </p:spPr>
      </p:pic>
      <p:pic>
        <p:nvPicPr>
          <p:cNvPr id="8" name="Picture 7">
            <a:extLst>
              <a:ext uri="{FF2B5EF4-FFF2-40B4-BE49-F238E27FC236}">
                <a16:creationId xmlns:a16="http://schemas.microsoft.com/office/drawing/2014/main" id="{9B9B82DB-F4DE-DD86-4C00-490D38B957D0}"/>
              </a:ext>
            </a:extLst>
          </p:cNvPr>
          <p:cNvPicPr>
            <a:picLocks noChangeAspect="1"/>
          </p:cNvPicPr>
          <p:nvPr/>
        </p:nvPicPr>
        <p:blipFill>
          <a:blip r:embed="rId5"/>
          <a:stretch>
            <a:fillRect/>
          </a:stretch>
        </p:blipFill>
        <p:spPr>
          <a:xfrm>
            <a:off x="7946868" y="0"/>
            <a:ext cx="4245132" cy="6858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5-d2nf6c98bjvh7rlj019g.jpg"/>
          <p:cNvPicPr>
            <a:picLocks noChangeAspect="1"/>
          </p:cNvPicPr>
          <p:nvPr/>
        </p:nvPicPr>
        <p:blipFill>
          <a:blip r:embed="rId3"/>
          <a:stretch>
            <a:fillRect/>
          </a:stretch>
        </p:blipFill>
        <p:spPr>
          <a:xfrm>
            <a:off x="0" y="-20320"/>
            <a:ext cx="12202795" cy="6858000"/>
          </a:xfrm>
          <a:prstGeom prst="rect">
            <a:avLst/>
          </a:prstGeom>
        </p:spPr>
      </p:pic>
      <p:pic>
        <p:nvPicPr>
          <p:cNvPr id="3" name="Image 1" descr="https://kimi-img.moonshot.cn/pub/slides/slides_tmpl/image/25-08-27-19:59:43-d2nf6bp8bjvh7rlj0180.png"/>
          <p:cNvPicPr>
            <a:picLocks noChangeAspect="1"/>
          </p:cNvPicPr>
          <p:nvPr/>
        </p:nvPicPr>
        <p:blipFill>
          <a:blip r:embed="rId4"/>
          <a:stretch>
            <a:fillRect/>
          </a:stretch>
        </p:blipFill>
        <p:spPr>
          <a:xfrm>
            <a:off x="2701290" y="2486660"/>
            <a:ext cx="9105265" cy="3916045"/>
          </a:xfrm>
          <a:prstGeom prst="rect">
            <a:avLst/>
          </a:prstGeom>
        </p:spPr>
      </p:pic>
      <p:sp>
        <p:nvSpPr>
          <p:cNvPr id="4" name="Text 0"/>
          <p:cNvSpPr/>
          <p:nvPr/>
        </p:nvSpPr>
        <p:spPr>
          <a:xfrm>
            <a:off x="3512820" y="3658870"/>
            <a:ext cx="3385820" cy="2693670"/>
          </a:xfrm>
          <a:prstGeom prst="rect">
            <a:avLst/>
          </a:prstGeom>
          <a:noFill/>
          <a:ln/>
        </p:spPr>
        <p:txBody>
          <a:bodyPr wrap="square" lIns="0" tIns="0" rIns="0" bIns="0" rtlCol="0" anchor="t"/>
          <a:lstStyle/>
          <a:p>
            <a:pPr marL="0" indent="0" algn="just">
              <a:lnSpc>
                <a:spcPct val="150000"/>
              </a:lnSpc>
              <a:buNone/>
            </a:pPr>
            <a:r>
              <a:rPr lang="en-US" sz="1700" dirty="0">
                <a:solidFill>
                  <a:srgbClr val="262626"/>
                </a:solidFill>
                <a:latin typeface="Times New Roman" panose="02020603050405020304" pitchFamily="18" charset="0"/>
                <a:ea typeface="MiSans" pitchFamily="34" charset="-122"/>
                <a:cs typeface="Times New Roman" panose="02020603050405020304" pitchFamily="18" charset="0"/>
              </a:rPr>
              <a:t>Buyers currently face numerous challenges, including hopping between various dealerships, outdated listings, hidden charges, and a lack of comparison tools. This results in a time-consuming and frustrating experience.</a:t>
            </a:r>
            <a:endParaRPr lang="en-US" sz="1700" dirty="0">
              <a:latin typeface="Times New Roman" panose="02020603050405020304" pitchFamily="18" charset="0"/>
              <a:cs typeface="Times New Roman" panose="02020603050405020304" pitchFamily="18" charset="0"/>
            </a:endParaRPr>
          </a:p>
        </p:txBody>
      </p:sp>
      <p:sp>
        <p:nvSpPr>
          <p:cNvPr id="5" name="Text 1"/>
          <p:cNvSpPr/>
          <p:nvPr/>
        </p:nvSpPr>
        <p:spPr>
          <a:xfrm>
            <a:off x="3370580" y="1099101"/>
            <a:ext cx="8821420" cy="733534"/>
          </a:xfrm>
          <a:prstGeom prst="rect">
            <a:avLst/>
          </a:prstGeom>
          <a:noFill/>
          <a:ln/>
        </p:spPr>
        <p:txBody>
          <a:bodyPr wrap="square" lIns="0" tIns="0" rIns="0" bIns="0" rtlCol="0" anchor="t">
            <a:spAutoFit/>
          </a:bodyPr>
          <a:lstStyle/>
          <a:p>
            <a:pPr marL="0" indent="0" algn="ctr">
              <a:lnSpc>
                <a:spcPct val="150000"/>
              </a:lnSpc>
              <a:buNone/>
            </a:pPr>
            <a:r>
              <a:rPr lang="en-US" sz="36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Main Points Today for Buyers &amp; Sellers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 2"/>
          <p:cNvSpPr/>
          <p:nvPr/>
        </p:nvSpPr>
        <p:spPr>
          <a:xfrm>
            <a:off x="3370580" y="2826385"/>
            <a:ext cx="3712210" cy="692150"/>
          </a:xfrm>
          <a:prstGeom prst="rect">
            <a:avLst/>
          </a:prstGeom>
          <a:noFill/>
          <a:ln/>
        </p:spPr>
        <p:txBody>
          <a:bodyPr wrap="square" lIns="0" tIns="0" rIns="0" bIns="0" rtlCol="0" anchor="b"/>
          <a:lstStyle/>
          <a:p>
            <a:pPr marL="0" indent="0" algn="ctr">
              <a:lnSpc>
                <a:spcPct val="15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Buyer Challenges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8" name="Text 3"/>
          <p:cNvSpPr/>
          <p:nvPr/>
        </p:nvSpPr>
        <p:spPr>
          <a:xfrm>
            <a:off x="7621905" y="3658870"/>
            <a:ext cx="3385820" cy="2693670"/>
          </a:xfrm>
          <a:prstGeom prst="rect">
            <a:avLst/>
          </a:prstGeom>
          <a:noFill/>
          <a:ln/>
        </p:spPr>
        <p:txBody>
          <a:bodyPr wrap="square" lIns="0" tIns="0" rIns="0" bIns="0" rtlCol="0" anchor="t"/>
          <a:lstStyle/>
          <a:p>
            <a:pPr marL="0" indent="0" algn="just">
              <a:lnSpc>
                <a:spcPct val="150000"/>
              </a:lnSpc>
              <a:buNone/>
            </a:pPr>
            <a:r>
              <a:rPr lang="en-US" sz="1400" dirty="0">
                <a:solidFill>
                  <a:srgbClr val="262626"/>
                </a:solidFill>
                <a:latin typeface="MiSans" pitchFamily="34" charset="0"/>
                <a:ea typeface="MiSans" pitchFamily="34" charset="-122"/>
                <a:cs typeface="MiSans" pitchFamily="34" charset="-120"/>
              </a:rPr>
              <a:t>Sellers struggle with scattered leads, manual inventory management, and a trust deficit. These inefficiencies delay sales, shrink margins, and leave a significant portion of demand unfulfilled, highlighting the need for a unified digital marketplace.</a:t>
            </a:r>
            <a:endParaRPr lang="en-US" sz="1400" dirty="0"/>
          </a:p>
        </p:txBody>
      </p:sp>
      <p:sp>
        <p:nvSpPr>
          <p:cNvPr id="9" name="Text 4"/>
          <p:cNvSpPr/>
          <p:nvPr/>
        </p:nvSpPr>
        <p:spPr>
          <a:xfrm>
            <a:off x="7479665" y="2826385"/>
            <a:ext cx="3712210" cy="692150"/>
          </a:xfrm>
          <a:prstGeom prst="rect">
            <a:avLst/>
          </a:prstGeom>
          <a:noFill/>
          <a:ln/>
        </p:spPr>
        <p:txBody>
          <a:bodyPr wrap="square" lIns="0" tIns="0" rIns="0" bIns="0" rtlCol="0" anchor="b"/>
          <a:lstStyle/>
          <a:p>
            <a:pPr marL="0" indent="0" algn="ctr">
              <a:lnSpc>
                <a:spcPct val="150000"/>
              </a:lnSpc>
              <a:buNone/>
            </a:pPr>
            <a:r>
              <a:rPr lang="en-US" sz="2000" dirty="0">
                <a:solidFill>
                  <a:srgbClr val="577FD2"/>
                </a:solidFill>
                <a:latin typeface="MiSans" pitchFamily="34" charset="0"/>
                <a:ea typeface="MiSans" pitchFamily="34" charset="-122"/>
                <a:cs typeface="MiSans" pitchFamily="34" charset="-120"/>
              </a:rPr>
              <a:t>Seller Challenges</a:t>
            </a:r>
            <a:endParaRPr lang="en-US" sz="1600" dirty="0"/>
          </a:p>
        </p:txBody>
      </p:sp>
      <p:sp>
        <p:nvSpPr>
          <p:cNvPr id="11" name="Text 6"/>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8"/>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10"/>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16" name="Image 3" descr="https://kimi-img.moonshot.cn/pub/slides/slides_tmpl/image/25-08-27-19:59:47-d2nf6cp8bjvh7rlj01bg.png"/>
          <p:cNvPicPr>
            <a:picLocks noChangeAspect="1"/>
          </p:cNvPicPr>
          <p:nvPr/>
        </p:nvPicPr>
        <p:blipFill>
          <a:blip r:embed="rId5"/>
          <a:stretch>
            <a:fillRect/>
          </a:stretch>
        </p:blipFill>
        <p:spPr>
          <a:xfrm>
            <a:off x="486410" y="4102100"/>
            <a:ext cx="2884170" cy="1807845"/>
          </a:xfrm>
          <a:prstGeom prst="rect">
            <a:avLst/>
          </a:prstGeom>
        </p:spPr>
      </p:pic>
      <p:pic>
        <p:nvPicPr>
          <p:cNvPr id="17" name="Image 4" descr="https://kimi-img.moonshot.cn/pub/slides/slides_tmpl/image/25-08-27-19:59:39-d2nf6ap8bjvh7rlj0110.png"/>
          <p:cNvPicPr>
            <a:picLocks noChangeAspect="1"/>
          </p:cNvPicPr>
          <p:nvPr/>
        </p:nvPicPr>
        <p:blipFill>
          <a:blip r:embed="rId6"/>
          <a:stretch>
            <a:fillRect/>
          </a:stretch>
        </p:blipFill>
        <p:spPr>
          <a:xfrm>
            <a:off x="955040" y="3285490"/>
            <a:ext cx="262255" cy="263525"/>
          </a:xfrm>
          <a:prstGeom prst="rect">
            <a:avLst/>
          </a:prstGeom>
        </p:spPr>
      </p:pic>
      <p:pic>
        <p:nvPicPr>
          <p:cNvPr id="18" name="Image 5" descr="https://kimi-img.moonshot.cn/pub/slides/slides_tmpl/image/25-08-27-19:59:33-d2nf6998bjvh7rlj00sg.png"/>
          <p:cNvPicPr>
            <a:picLocks noChangeAspect="1"/>
          </p:cNvPicPr>
          <p:nvPr/>
        </p:nvPicPr>
        <p:blipFill>
          <a:blip r:embed="rId7">
            <a:alphaModFix amt="40000"/>
          </a:blip>
          <a:stretch>
            <a:fillRect/>
          </a:stretch>
        </p:blipFill>
        <p:spPr>
          <a:xfrm>
            <a:off x="785495" y="3761105"/>
            <a:ext cx="469900" cy="340995"/>
          </a:xfrm>
          <a:prstGeom prst="rect">
            <a:avLst/>
          </a:prstGeom>
        </p:spPr>
      </p:pic>
      <p:sp>
        <p:nvSpPr>
          <p:cNvPr id="19" name="Shape 11"/>
          <p:cNvSpPr/>
          <p:nvPr/>
        </p:nvSpPr>
        <p:spPr>
          <a:xfrm rot="16200000">
            <a:off x="379730" y="3850005"/>
            <a:ext cx="913765" cy="209550"/>
          </a:xfrm>
          <a:prstGeom prst="parallelogram">
            <a:avLst>
              <a:gd name="adj" fmla="val 38342"/>
            </a:avLst>
          </a:prstGeom>
          <a:solidFill>
            <a:srgbClr val="2F5BEE">
              <a:alpha val="34118"/>
            </a:srgbClr>
          </a:solidFill>
          <a:ln/>
        </p:spPr>
        <p:txBody>
          <a:bodyPr/>
          <a:lstStyle/>
          <a:p>
            <a:endParaRPr lang="en-IN" dirty="0"/>
          </a:p>
        </p:txBody>
      </p:sp>
      <p:sp>
        <p:nvSpPr>
          <p:cNvPr id="20" name="Text 12"/>
          <p:cNvSpPr/>
          <p:nvPr/>
        </p:nvSpPr>
        <p:spPr>
          <a:xfrm rot="16200000">
            <a:off x="379730" y="3850005"/>
            <a:ext cx="913765" cy="20955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1" name="Shape 13"/>
          <p:cNvSpPr/>
          <p:nvPr/>
        </p:nvSpPr>
        <p:spPr>
          <a:xfrm rot="16200000" flipV="1">
            <a:off x="1584325" y="3179445"/>
            <a:ext cx="692150" cy="123190"/>
          </a:xfrm>
          <a:prstGeom prst="parallelogram">
            <a:avLst>
              <a:gd name="adj" fmla="val 38342"/>
            </a:avLst>
          </a:prstGeom>
          <a:solidFill>
            <a:srgbClr val="2F5BEE">
              <a:alpha val="12941"/>
            </a:srgbClr>
          </a:solidFill>
          <a:ln/>
        </p:spPr>
        <p:txBody>
          <a:bodyPr/>
          <a:lstStyle/>
          <a:p>
            <a:endParaRPr lang="en-IN" dirty="0"/>
          </a:p>
        </p:txBody>
      </p:sp>
      <p:sp>
        <p:nvSpPr>
          <p:cNvPr id="22" name="Text 14"/>
          <p:cNvSpPr/>
          <p:nvPr/>
        </p:nvSpPr>
        <p:spPr>
          <a:xfrm rot="16200000">
            <a:off x="1584325" y="3179445"/>
            <a:ext cx="692150" cy="12319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3" name="Shape 15"/>
          <p:cNvSpPr/>
          <p:nvPr/>
        </p:nvSpPr>
        <p:spPr>
          <a:xfrm rot="16200000" flipV="1">
            <a:off x="1781175" y="3522345"/>
            <a:ext cx="692150" cy="76200"/>
          </a:xfrm>
          <a:prstGeom prst="parallelogram">
            <a:avLst>
              <a:gd name="adj" fmla="val 38342"/>
            </a:avLst>
          </a:prstGeom>
          <a:solidFill>
            <a:srgbClr val="4B8BF7">
              <a:alpha val="45882"/>
            </a:srgbClr>
          </a:solidFill>
          <a:ln/>
        </p:spPr>
        <p:txBody>
          <a:bodyPr/>
          <a:lstStyle/>
          <a:p>
            <a:endParaRPr lang="en-IN" dirty="0"/>
          </a:p>
        </p:txBody>
      </p:sp>
      <p:sp>
        <p:nvSpPr>
          <p:cNvPr id="24" name="Text 16"/>
          <p:cNvSpPr/>
          <p:nvPr/>
        </p:nvSpPr>
        <p:spPr>
          <a:xfrm rot="16200000">
            <a:off x="1781175" y="3522345"/>
            <a:ext cx="692150" cy="76200"/>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25" name="object 4">
            <a:extLst>
              <a:ext uri="{FF2B5EF4-FFF2-40B4-BE49-F238E27FC236}">
                <a16:creationId xmlns:a16="http://schemas.microsoft.com/office/drawing/2014/main" id="{2244B1D0-B13B-053C-0945-9F9C46AF2628}"/>
              </a:ext>
            </a:extLst>
          </p:cNvPr>
          <p:cNvPicPr/>
          <p:nvPr/>
        </p:nvPicPr>
        <p:blipFill>
          <a:blip r:embed="rId8" cstate="print"/>
          <a:stretch>
            <a:fillRect/>
          </a:stretch>
        </p:blipFill>
        <p:spPr>
          <a:xfrm>
            <a:off x="17780" y="-10160"/>
            <a:ext cx="3210560" cy="6858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marL="0" indent="0" algn="ctr">
              <a:lnSpc>
                <a:spcPct val="100000"/>
              </a:lnSpc>
              <a:buNone/>
            </a:pPr>
            <a:r>
              <a:rPr lang="en-US" sz="8500" dirty="0">
                <a:solidFill>
                  <a:srgbClr val="F2F7FA"/>
                </a:solidFill>
                <a:latin typeface="Noto Sans SC" pitchFamily="34" charset="0"/>
                <a:ea typeface="Noto Sans SC" pitchFamily="34" charset="-122"/>
                <a:cs typeface="Noto Sans SC" pitchFamily="34" charset="-120"/>
              </a:rPr>
              <a:t>02</a:t>
            </a:r>
            <a:endParaRPr lang="en-US" sz="1600" dirty="0"/>
          </a:p>
        </p:txBody>
      </p:sp>
      <p:sp>
        <p:nvSpPr>
          <p:cNvPr id="8" name="Text 1"/>
          <p:cNvSpPr/>
          <p:nvPr/>
        </p:nvSpPr>
        <p:spPr>
          <a:xfrm>
            <a:off x="586105" y="3133090"/>
            <a:ext cx="7769860" cy="521970"/>
          </a:xfrm>
          <a:prstGeom prst="rect">
            <a:avLst/>
          </a:prstGeom>
          <a:noFill/>
          <a:ln/>
        </p:spPr>
        <p:txBody>
          <a:bodyPr wrap="square" lIns="91440" tIns="45720" rIns="91440" bIns="45720" rtlCol="0" anchor="t"/>
          <a:lstStyle/>
          <a:p>
            <a:pPr marL="0" indent="0">
              <a:lnSpc>
                <a:spcPct val="100000"/>
              </a:lnSpc>
              <a:buNone/>
            </a:pPr>
            <a:r>
              <a:rPr lang="en-US" sz="34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Key Features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12065" y="-67310"/>
            <a:ext cx="12192000" cy="6858000"/>
          </a:xfrm>
          <a:prstGeom prst="rect">
            <a:avLst/>
          </a:prstGeom>
        </p:spPr>
      </p:pic>
      <p:sp>
        <p:nvSpPr>
          <p:cNvPr id="3" name="Text 0"/>
          <p:cNvSpPr/>
          <p:nvPr/>
        </p:nvSpPr>
        <p:spPr>
          <a:xfrm>
            <a:off x="3237230" y="2660650"/>
            <a:ext cx="2818130" cy="701040"/>
          </a:xfrm>
          <a:prstGeom prst="rect">
            <a:avLst/>
          </a:prstGeom>
          <a:noFill/>
          <a:ln/>
        </p:spPr>
        <p:txBody>
          <a:bodyPr wrap="square" lIns="0" tIns="0" rIns="0" bIns="0" rtlCol="0" anchor="t"/>
          <a:lstStyle/>
          <a:p>
            <a:pPr marL="0" indent="0" algn="ctr">
              <a:lnSpc>
                <a:spcPct val="100000"/>
              </a:lnSpc>
              <a:buNone/>
            </a:pPr>
            <a:r>
              <a:rPr lang="en-US" sz="1600" dirty="0">
                <a:solidFill>
                  <a:srgbClr val="9FACD6"/>
                </a:solidFill>
                <a:latin typeface="微软雅黑" pitchFamily="34" charset="0"/>
                <a:ea typeface="微软雅黑" pitchFamily="34" charset="-122"/>
                <a:cs typeface="微软雅黑" pitchFamily="34" charset="-120"/>
              </a:rPr>
              <a:t>Verified Listings</a:t>
            </a:r>
            <a:endParaRPr lang="en-US" sz="1600" dirty="0"/>
          </a:p>
        </p:txBody>
      </p:sp>
      <p:sp>
        <p:nvSpPr>
          <p:cNvPr id="4" name="Text 1"/>
          <p:cNvSpPr/>
          <p:nvPr/>
        </p:nvSpPr>
        <p:spPr>
          <a:xfrm>
            <a:off x="3533140" y="3174881"/>
            <a:ext cx="2425065" cy="3360168"/>
          </a:xfrm>
          <a:prstGeom prst="rect">
            <a:avLst/>
          </a:prstGeom>
          <a:noFill/>
          <a:ln/>
        </p:spPr>
        <p:txBody>
          <a:bodyPr wrap="square" lIns="0" tIns="0" rIns="0" bIns="0" rtlCol="0" anchor="t"/>
          <a:lstStyle/>
          <a:p>
            <a:pPr marL="0" indent="0">
              <a:lnSpc>
                <a:spcPct val="150000"/>
              </a:lnSpc>
              <a:buNone/>
            </a:pPr>
            <a:r>
              <a:rPr lang="en-US" dirty="0">
                <a:solidFill>
                  <a:srgbClr val="000000"/>
                </a:solidFill>
                <a:latin typeface="Times New Roman" panose="02020603050405020304" pitchFamily="18" charset="0"/>
                <a:ea typeface="MiSans" pitchFamily="34" charset="-122"/>
                <a:cs typeface="Times New Roman" panose="02020603050405020304" pitchFamily="18" charset="0"/>
              </a:rPr>
              <a:t>Ensures genuine sellers and accurate vehicle details.</a:t>
            </a:r>
            <a:endParaRPr lang="en-US" dirty="0">
              <a:latin typeface="Times New Roman" panose="02020603050405020304" pitchFamily="18" charset="0"/>
              <a:cs typeface="Times New Roman" panose="02020603050405020304" pitchFamily="18" charset="0"/>
            </a:endParaRPr>
          </a:p>
          <a:p>
            <a:pPr marL="0" indent="0">
              <a:lnSpc>
                <a:spcPct val="150000"/>
              </a:lnSpc>
              <a:buNone/>
            </a:pPr>
            <a:endParaRPr lang="en-US" sz="1600" dirty="0"/>
          </a:p>
          <a:p>
            <a:pPr marL="0" indent="0">
              <a:lnSpc>
                <a:spcPct val="150000"/>
              </a:lnSpc>
              <a:buNone/>
            </a:pPr>
            <a:r>
              <a:rPr lang="en-US" dirty="0">
                <a:solidFill>
                  <a:srgbClr val="000000"/>
                </a:solidFill>
                <a:latin typeface="Times New Roman" panose="02020603050405020304" pitchFamily="18" charset="0"/>
                <a:ea typeface="MiSans" pitchFamily="34" charset="-122"/>
                <a:cs typeface="Times New Roman" panose="02020603050405020304" pitchFamily="18" charset="0"/>
              </a:rPr>
              <a:t>Builds trust and reduces fraud risks.</a:t>
            </a:r>
            <a:endParaRPr lang="en-US" dirty="0">
              <a:latin typeface="Times New Roman" panose="02020603050405020304" pitchFamily="18" charset="0"/>
              <a:cs typeface="Times New Roman" panose="02020603050405020304" pitchFamily="18" charset="0"/>
            </a:endParaRPr>
          </a:p>
        </p:txBody>
      </p:sp>
      <p:sp>
        <p:nvSpPr>
          <p:cNvPr id="5" name="Text 2"/>
          <p:cNvSpPr/>
          <p:nvPr/>
        </p:nvSpPr>
        <p:spPr>
          <a:xfrm>
            <a:off x="6083935" y="2660650"/>
            <a:ext cx="2804160" cy="701040"/>
          </a:xfrm>
          <a:prstGeom prst="rect">
            <a:avLst/>
          </a:prstGeom>
          <a:noFill/>
          <a:ln/>
        </p:spPr>
        <p:txBody>
          <a:bodyPr wrap="square" lIns="0" tIns="0" rIns="0" bIns="0" rtlCol="0" anchor="t"/>
          <a:lstStyle/>
          <a:p>
            <a:pPr marL="0" indent="0" algn="ctr">
              <a:lnSpc>
                <a:spcPct val="100000"/>
              </a:lnSpc>
              <a:buNone/>
            </a:pPr>
            <a:r>
              <a:rPr lang="en-US" sz="1800" dirty="0">
                <a:solidFill>
                  <a:srgbClr val="577FD2"/>
                </a:solidFill>
                <a:latin typeface="MiSans" pitchFamily="34" charset="0"/>
                <a:ea typeface="MiSans" pitchFamily="34" charset="-122"/>
                <a:cs typeface="MiSans" pitchFamily="34" charset="-120"/>
              </a:rPr>
              <a:t>Eco-Friendly Focus</a:t>
            </a:r>
            <a:endParaRPr lang="en-US" sz="1600" dirty="0"/>
          </a:p>
        </p:txBody>
      </p:sp>
      <p:sp>
        <p:nvSpPr>
          <p:cNvPr id="6" name="Text 3"/>
          <p:cNvSpPr/>
          <p:nvPr/>
        </p:nvSpPr>
        <p:spPr>
          <a:xfrm>
            <a:off x="6365240" y="3361689"/>
            <a:ext cx="2218692" cy="3317875"/>
          </a:xfrm>
          <a:prstGeom prst="rect">
            <a:avLst/>
          </a:prstGeom>
          <a:noFill/>
          <a:ln/>
        </p:spPr>
        <p:txBody>
          <a:bodyPr wrap="square" lIns="0" tIns="0" rIns="0" bIns="0" rtlCol="0" anchor="t"/>
          <a:lstStyle/>
          <a:p>
            <a:pPr marL="0" indent="0">
              <a:lnSpc>
                <a:spcPct val="150000"/>
              </a:lnSpc>
              <a:buNone/>
            </a:pPr>
            <a:r>
              <a:rPr lang="en-US" sz="2000" dirty="0">
                <a:solidFill>
                  <a:srgbClr val="000000"/>
                </a:solidFill>
                <a:latin typeface="Times New Roman" panose="02020603050405020304" pitchFamily="18" charset="0"/>
                <a:ea typeface="MiSans" pitchFamily="34" charset="-122"/>
                <a:cs typeface="Times New Roman" panose="02020603050405020304" pitchFamily="18" charset="0"/>
              </a:rPr>
              <a:t>Promotes electric and hybrid vehicles.</a:t>
            </a:r>
            <a:endParaRPr lang="en-US" sz="2000" dirty="0">
              <a:latin typeface="Times New Roman" panose="02020603050405020304" pitchFamily="18" charset="0"/>
              <a:cs typeface="Times New Roman" panose="02020603050405020304" pitchFamily="18" charset="0"/>
            </a:endParaRPr>
          </a:p>
          <a:p>
            <a:pPr marL="0" indent="0">
              <a:lnSpc>
                <a:spcPct val="150000"/>
              </a:lnSpc>
              <a:buNone/>
            </a:pPr>
            <a:endParaRPr lang="en-US" sz="2000" dirty="0">
              <a:latin typeface="Times New Roman" panose="02020603050405020304" pitchFamily="18" charset="0"/>
              <a:cs typeface="Times New Roman" panose="02020603050405020304" pitchFamily="18" charset="0"/>
            </a:endParaRPr>
          </a:p>
          <a:p>
            <a:pPr marL="0" indent="0">
              <a:lnSpc>
                <a:spcPct val="150000"/>
              </a:lnSpc>
              <a:buNone/>
            </a:pPr>
            <a:r>
              <a:rPr lang="en-US" sz="2000" dirty="0">
                <a:solidFill>
                  <a:srgbClr val="000000"/>
                </a:solidFill>
                <a:latin typeface="Times New Roman" panose="02020603050405020304" pitchFamily="18" charset="0"/>
                <a:ea typeface="MiSans" pitchFamily="34" charset="-122"/>
                <a:cs typeface="Times New Roman" panose="02020603050405020304" pitchFamily="18" charset="0"/>
              </a:rPr>
              <a:t>Supports sustainable transportation.</a:t>
            </a: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9044305" y="2660650"/>
            <a:ext cx="2780030" cy="701040"/>
          </a:xfrm>
          <a:prstGeom prst="rect">
            <a:avLst/>
          </a:prstGeom>
          <a:noFill/>
          <a:ln/>
        </p:spPr>
        <p:txBody>
          <a:bodyPr wrap="square" lIns="0" tIns="0" rIns="0" bIns="0" rtlCol="0" anchor="t"/>
          <a:lstStyle/>
          <a:p>
            <a:pPr marL="0" indent="0" algn="ctr">
              <a:lnSpc>
                <a:spcPct val="100000"/>
              </a:lnSpc>
              <a:buNone/>
            </a:pPr>
            <a:r>
              <a:rPr lang="en-US" sz="1800" dirty="0">
                <a:solidFill>
                  <a:srgbClr val="577FD2"/>
                </a:solidFill>
                <a:latin typeface="MiSans" pitchFamily="34" charset="0"/>
                <a:ea typeface="MiSans" pitchFamily="34" charset="-122"/>
                <a:cs typeface="MiSans" pitchFamily="34" charset="-120"/>
              </a:rPr>
              <a:t>User-Friendly Interface</a:t>
            </a:r>
            <a:endParaRPr lang="en-US" sz="1600" dirty="0"/>
          </a:p>
        </p:txBody>
      </p:sp>
      <p:sp>
        <p:nvSpPr>
          <p:cNvPr id="8" name="Text 5"/>
          <p:cNvSpPr/>
          <p:nvPr/>
        </p:nvSpPr>
        <p:spPr>
          <a:xfrm>
            <a:off x="9197975" y="3303905"/>
            <a:ext cx="2626360" cy="3375660"/>
          </a:xfrm>
          <a:prstGeom prst="rect">
            <a:avLst/>
          </a:prstGeom>
          <a:noFill/>
          <a:ln/>
        </p:spPr>
        <p:txBody>
          <a:bodyPr wrap="square" lIns="0" tIns="0" rIns="0" bIns="0" rtlCol="0" anchor="t"/>
          <a:lstStyle/>
          <a:p>
            <a:pPr marL="0" indent="0">
              <a:lnSpc>
                <a:spcPct val="150000"/>
              </a:lnSpc>
              <a:buNone/>
            </a:pPr>
            <a:r>
              <a:rPr lang="en-US" sz="2000" dirty="0">
                <a:solidFill>
                  <a:srgbClr val="000000"/>
                </a:solidFill>
                <a:latin typeface="Times New Roman" panose="02020603050405020304" pitchFamily="18" charset="0"/>
                <a:ea typeface="MiSans" pitchFamily="34" charset="-122"/>
                <a:cs typeface="Times New Roman" panose="02020603050405020304" pitchFamily="18" charset="0"/>
              </a:rPr>
              <a:t>Simple, intuitive design for all age groups.</a:t>
            </a:r>
            <a:endParaRPr lang="en-US" sz="2000" dirty="0">
              <a:latin typeface="Times New Roman" panose="02020603050405020304" pitchFamily="18" charset="0"/>
              <a:cs typeface="Times New Roman" panose="02020603050405020304" pitchFamily="18" charset="0"/>
            </a:endParaRPr>
          </a:p>
          <a:p>
            <a:pPr marL="0" indent="0">
              <a:lnSpc>
                <a:spcPct val="150000"/>
              </a:lnSpc>
              <a:buNone/>
            </a:pPr>
            <a:endParaRPr lang="en-US" sz="2000" dirty="0">
              <a:latin typeface="Times New Roman" panose="02020603050405020304" pitchFamily="18" charset="0"/>
              <a:cs typeface="Times New Roman" panose="02020603050405020304" pitchFamily="18" charset="0"/>
            </a:endParaRPr>
          </a:p>
          <a:p>
            <a:pPr marL="0" indent="0">
              <a:lnSpc>
                <a:spcPct val="150000"/>
              </a:lnSpc>
              <a:buNone/>
            </a:pPr>
            <a:r>
              <a:rPr lang="en-US" sz="2000" dirty="0">
                <a:solidFill>
                  <a:srgbClr val="000000"/>
                </a:solidFill>
                <a:latin typeface="Times New Roman" panose="02020603050405020304" pitchFamily="18" charset="0"/>
                <a:ea typeface="MiSans" pitchFamily="34" charset="-122"/>
                <a:cs typeface="Times New Roman" panose="02020603050405020304" pitchFamily="18" charset="0"/>
              </a:rPr>
              <a:t>Works smoothly on both desktop and mobile.</a:t>
            </a:r>
            <a:endParaRPr lang="en-US" sz="2000" dirty="0">
              <a:latin typeface="Times New Roman" panose="02020603050405020304" pitchFamily="18" charset="0"/>
              <a:cs typeface="Times New Roman" panose="02020603050405020304" pitchFamily="18" charset="0"/>
            </a:endParaRPr>
          </a:p>
        </p:txBody>
      </p:sp>
      <p:sp>
        <p:nvSpPr>
          <p:cNvPr id="9" name="Text 6"/>
          <p:cNvSpPr/>
          <p:nvPr/>
        </p:nvSpPr>
        <p:spPr>
          <a:xfrm>
            <a:off x="320675" y="2660650"/>
            <a:ext cx="2805430" cy="701040"/>
          </a:xfrm>
          <a:prstGeom prst="rect">
            <a:avLst/>
          </a:prstGeom>
          <a:noFill/>
          <a:ln/>
        </p:spPr>
        <p:txBody>
          <a:bodyPr wrap="square" lIns="0" tIns="0" rIns="0" bIns="0" rtlCol="0" anchor="t"/>
          <a:lstStyle/>
          <a:p>
            <a:pPr marL="0" indent="0" algn="ctr">
              <a:lnSpc>
                <a:spcPct val="100000"/>
              </a:lnSpc>
              <a:buNone/>
            </a:pPr>
            <a:r>
              <a:rPr lang="en-US" sz="1600" b="1" dirty="0">
                <a:solidFill>
                  <a:srgbClr val="9FACD6"/>
                </a:solidFill>
                <a:latin typeface="ADLaM Display" panose="02010000000000000000" pitchFamily="2" charset="0"/>
                <a:ea typeface="ADLaM Display" panose="02010000000000000000" pitchFamily="2" charset="0"/>
                <a:cs typeface="ADLaM Display" panose="02010000000000000000" pitchFamily="2" charset="0"/>
              </a:rPr>
              <a:t>Smart</a:t>
            </a:r>
            <a:r>
              <a:rPr lang="en-US" sz="1600" b="1" dirty="0">
                <a:solidFill>
                  <a:srgbClr val="9FACD6"/>
                </a:solidFill>
                <a:latin typeface="微软雅黑" pitchFamily="34" charset="0"/>
                <a:ea typeface="微软雅黑" pitchFamily="34" charset="-122"/>
                <a:cs typeface="微软雅黑" pitchFamily="34" charset="-120"/>
              </a:rPr>
              <a:t> Search &amp; Filters</a:t>
            </a:r>
            <a:endParaRPr lang="en-US" sz="1600" dirty="0"/>
          </a:p>
        </p:txBody>
      </p:sp>
      <p:sp>
        <p:nvSpPr>
          <p:cNvPr id="10" name="Text 7"/>
          <p:cNvSpPr/>
          <p:nvPr/>
        </p:nvSpPr>
        <p:spPr>
          <a:xfrm>
            <a:off x="400685" y="3361689"/>
            <a:ext cx="2425065" cy="3317875"/>
          </a:xfrm>
          <a:prstGeom prst="rect">
            <a:avLst/>
          </a:prstGeom>
          <a:noFill/>
          <a:ln/>
        </p:spPr>
        <p:txBody>
          <a:bodyPr wrap="square" lIns="0" tIns="0" rIns="0" bIns="0" rtlCol="0" anchor="t"/>
          <a:lstStyle/>
          <a:p>
            <a:pPr marL="0" indent="0" algn="just">
              <a:lnSpc>
                <a:spcPct val="150000"/>
              </a:lnSpc>
              <a:buNone/>
            </a:pPr>
            <a:r>
              <a:rPr lang="en-US" dirty="0">
                <a:solidFill>
                  <a:srgbClr val="0F1423"/>
                </a:solidFill>
                <a:latin typeface="Times New Roman" panose="02020603050405020304" pitchFamily="18" charset="0"/>
                <a:ea typeface="MiSans" pitchFamily="34" charset="-122"/>
                <a:cs typeface="Times New Roman" panose="02020603050405020304" pitchFamily="18" charset="0"/>
              </a:rPr>
              <a:t>Search by brand, model, price, fuel type, or location.</a:t>
            </a:r>
            <a:endParaRPr lang="en-US" dirty="0">
              <a:latin typeface="Times New Roman" panose="02020603050405020304" pitchFamily="18" charset="0"/>
              <a:cs typeface="Times New Roman" panose="02020603050405020304" pitchFamily="18" charset="0"/>
            </a:endParaRPr>
          </a:p>
          <a:p>
            <a:pPr marL="0" indent="0" algn="just">
              <a:lnSpc>
                <a:spcPct val="150000"/>
              </a:lnSpc>
              <a:buNone/>
            </a:pPr>
            <a:r>
              <a:rPr lang="en-US" sz="1600" dirty="0">
                <a:solidFill>
                  <a:srgbClr val="000000"/>
                </a:solidFill>
                <a:latin typeface="MiSans" pitchFamily="34" charset="0"/>
                <a:ea typeface="MiSans" pitchFamily="34" charset="-122"/>
                <a:cs typeface="MiSans" pitchFamily="34" charset="-120"/>
              </a:rPr>
              <a:t> </a:t>
            </a:r>
            <a:endParaRPr lang="en-US" sz="1600" dirty="0"/>
          </a:p>
          <a:p>
            <a:pPr marL="0" indent="0" algn="just">
              <a:lnSpc>
                <a:spcPct val="150000"/>
              </a:lnSpc>
              <a:buNone/>
            </a:pPr>
            <a:r>
              <a:rPr lang="en-US" dirty="0">
                <a:solidFill>
                  <a:srgbClr val="0F1423"/>
                </a:solidFill>
                <a:latin typeface="Times New Roman" panose="02020603050405020304" pitchFamily="18" charset="0"/>
                <a:ea typeface="MiSans" pitchFamily="34" charset="-122"/>
                <a:cs typeface="Times New Roman" panose="02020603050405020304" pitchFamily="18" charset="0"/>
              </a:rPr>
              <a:t>Saves time and makes browsing effortless.</a:t>
            </a:r>
            <a:endParaRPr lang="en-US" dirty="0">
              <a:latin typeface="Times New Roman" panose="02020603050405020304" pitchFamily="18" charset="0"/>
              <a:cs typeface="Times New Roman" panose="02020603050405020304" pitchFamily="18" charset="0"/>
            </a:endParaRPr>
          </a:p>
        </p:txBody>
      </p:sp>
      <p:sp>
        <p:nvSpPr>
          <p:cNvPr id="11" name="Text 8"/>
          <p:cNvSpPr/>
          <p:nvPr/>
        </p:nvSpPr>
        <p:spPr>
          <a:xfrm>
            <a:off x="581660" y="532130"/>
            <a:ext cx="10479405" cy="743537"/>
          </a:xfrm>
          <a:prstGeom prst="rect">
            <a:avLst/>
          </a:prstGeom>
          <a:noFill/>
          <a:ln/>
        </p:spPr>
        <p:txBody>
          <a:bodyPr wrap="square" lIns="0" tIns="0" rIns="0" bIns="0" rtlCol="0" anchor="t">
            <a:spAutoFit/>
          </a:bodyPr>
          <a:lstStyle/>
          <a:p>
            <a:pPr marL="0" indent="0" algn="l">
              <a:lnSpc>
                <a:spcPct val="150000"/>
              </a:lnSpc>
              <a:buNone/>
            </a:pPr>
            <a:r>
              <a:rPr lang="en-US" sz="36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Browse, Filter, Compare in Seconds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12" name="Image 1" descr="https://kimi-img.moonshot.cn/pub/slides/slides_tmpl/image/25-08-27-19:59:42-d2nf6bh8bjvh7rlj016g.png"/>
          <p:cNvPicPr>
            <a:picLocks noChangeAspect="1"/>
          </p:cNvPicPr>
          <p:nvPr/>
        </p:nvPicPr>
        <p:blipFill>
          <a:blip r:embed="rId4"/>
          <a:stretch>
            <a:fillRect/>
          </a:stretch>
        </p:blipFill>
        <p:spPr>
          <a:xfrm>
            <a:off x="1384935" y="1658620"/>
            <a:ext cx="751205" cy="1575435"/>
          </a:xfrm>
          <a:prstGeom prst="rect">
            <a:avLst/>
          </a:prstGeom>
        </p:spPr>
      </p:pic>
      <p:sp>
        <p:nvSpPr>
          <p:cNvPr id="13" name="Text 9"/>
          <p:cNvSpPr/>
          <p:nvPr/>
        </p:nvSpPr>
        <p:spPr>
          <a:xfrm>
            <a:off x="1504950" y="1869440"/>
            <a:ext cx="850265" cy="303411"/>
          </a:xfrm>
          <a:prstGeom prst="rect">
            <a:avLst/>
          </a:prstGeom>
          <a:noFill/>
          <a:ln/>
        </p:spPr>
        <p:txBody>
          <a:bodyPr wrap="square" lIns="91440" tIns="45720" rIns="91440" bIns="45720" rtlCol="0" anchor="t">
            <a:spAutoFit/>
          </a:bodyPr>
          <a:lstStyle/>
          <a:p>
            <a:pPr marL="0" indent="0" algn="l">
              <a:lnSpc>
                <a:spcPct val="100000"/>
              </a:lnSpc>
              <a:buNone/>
            </a:pPr>
            <a:r>
              <a:rPr lang="en-US" sz="2000" dirty="0">
                <a:solidFill>
                  <a:srgbClr val="577FD2"/>
                </a:solidFill>
                <a:latin typeface="MiSans" pitchFamily="34" charset="0"/>
                <a:ea typeface="MiSans" pitchFamily="34" charset="-122"/>
                <a:cs typeface="MiSans" pitchFamily="34" charset="-120"/>
              </a:rPr>
              <a:t>01</a:t>
            </a:r>
            <a:endParaRPr lang="en-US" sz="1600" dirty="0"/>
          </a:p>
        </p:txBody>
      </p:sp>
      <p:pic>
        <p:nvPicPr>
          <p:cNvPr id="14" name="Image 2" descr="https://kimi-img.moonshot.cn/pub/slides/slides_tmpl/image/25-08-27-19:59:42-d2nf6bh8bjvh7rlj016g.png"/>
          <p:cNvPicPr>
            <a:picLocks noChangeAspect="1"/>
          </p:cNvPicPr>
          <p:nvPr/>
        </p:nvPicPr>
        <p:blipFill>
          <a:blip r:embed="rId4"/>
          <a:stretch>
            <a:fillRect/>
          </a:stretch>
        </p:blipFill>
        <p:spPr>
          <a:xfrm>
            <a:off x="4295775" y="1658620"/>
            <a:ext cx="751205" cy="1575435"/>
          </a:xfrm>
          <a:prstGeom prst="rect">
            <a:avLst/>
          </a:prstGeom>
        </p:spPr>
      </p:pic>
      <p:sp>
        <p:nvSpPr>
          <p:cNvPr id="15" name="Text 10"/>
          <p:cNvSpPr/>
          <p:nvPr/>
        </p:nvSpPr>
        <p:spPr>
          <a:xfrm>
            <a:off x="4425950" y="1869440"/>
            <a:ext cx="850265" cy="303411"/>
          </a:xfrm>
          <a:prstGeom prst="rect">
            <a:avLst/>
          </a:prstGeom>
          <a:noFill/>
          <a:ln/>
        </p:spPr>
        <p:txBody>
          <a:bodyPr wrap="square" lIns="91440" tIns="45720" rIns="91440" bIns="45720" rtlCol="0" anchor="t">
            <a:spAutoFit/>
          </a:bodyPr>
          <a:lstStyle/>
          <a:p>
            <a:pPr marL="0" indent="0" algn="l">
              <a:lnSpc>
                <a:spcPct val="100000"/>
              </a:lnSpc>
              <a:buNone/>
            </a:pPr>
            <a:r>
              <a:rPr lang="en-US" sz="2000" dirty="0">
                <a:solidFill>
                  <a:srgbClr val="577FD2"/>
                </a:solidFill>
                <a:latin typeface="MiSans" pitchFamily="34" charset="0"/>
                <a:ea typeface="MiSans" pitchFamily="34" charset="-122"/>
                <a:cs typeface="MiSans" pitchFamily="34" charset="-120"/>
              </a:rPr>
              <a:t>02</a:t>
            </a:r>
            <a:endParaRPr lang="en-US" sz="1600" dirty="0"/>
          </a:p>
        </p:txBody>
      </p:sp>
      <p:pic>
        <p:nvPicPr>
          <p:cNvPr id="16" name="Image 3" descr="https://kimi-img.moonshot.cn/pub/slides/slides_tmpl/image/25-08-27-19:59:42-d2nf6bh8bjvh7rlj016g.png"/>
          <p:cNvPicPr>
            <a:picLocks noChangeAspect="1"/>
          </p:cNvPicPr>
          <p:nvPr/>
        </p:nvPicPr>
        <p:blipFill>
          <a:blip r:embed="rId4"/>
          <a:stretch>
            <a:fillRect/>
          </a:stretch>
        </p:blipFill>
        <p:spPr>
          <a:xfrm>
            <a:off x="7206615" y="1658620"/>
            <a:ext cx="751205" cy="1575435"/>
          </a:xfrm>
          <a:prstGeom prst="rect">
            <a:avLst/>
          </a:prstGeom>
        </p:spPr>
      </p:pic>
      <p:sp>
        <p:nvSpPr>
          <p:cNvPr id="17" name="Text 11"/>
          <p:cNvSpPr/>
          <p:nvPr/>
        </p:nvSpPr>
        <p:spPr>
          <a:xfrm>
            <a:off x="7326630" y="1869440"/>
            <a:ext cx="850265" cy="303411"/>
          </a:xfrm>
          <a:prstGeom prst="rect">
            <a:avLst/>
          </a:prstGeom>
          <a:noFill/>
          <a:ln/>
        </p:spPr>
        <p:txBody>
          <a:bodyPr wrap="square" lIns="91440" tIns="45720" rIns="91440" bIns="45720" rtlCol="0" anchor="t">
            <a:spAutoFit/>
          </a:bodyPr>
          <a:lstStyle/>
          <a:p>
            <a:pPr marL="0" indent="0" algn="l">
              <a:lnSpc>
                <a:spcPct val="100000"/>
              </a:lnSpc>
              <a:buNone/>
            </a:pPr>
            <a:r>
              <a:rPr lang="en-US" sz="2000" dirty="0">
                <a:solidFill>
                  <a:srgbClr val="577FD2"/>
                </a:solidFill>
                <a:latin typeface="MiSans" pitchFamily="34" charset="0"/>
                <a:ea typeface="MiSans" pitchFamily="34" charset="-122"/>
                <a:cs typeface="MiSans" pitchFamily="34" charset="-120"/>
              </a:rPr>
              <a:t>03</a:t>
            </a:r>
            <a:endParaRPr lang="en-US" sz="1600" dirty="0"/>
          </a:p>
        </p:txBody>
      </p:sp>
      <p:pic>
        <p:nvPicPr>
          <p:cNvPr id="18" name="Image 4" descr="https://kimi-img.moonshot.cn/pub/slides/slides_tmpl/image/25-08-27-19:59:42-d2nf6bh8bjvh7rlj016g.png"/>
          <p:cNvPicPr>
            <a:picLocks noChangeAspect="1"/>
          </p:cNvPicPr>
          <p:nvPr/>
        </p:nvPicPr>
        <p:blipFill>
          <a:blip r:embed="rId4"/>
          <a:stretch>
            <a:fillRect/>
          </a:stretch>
        </p:blipFill>
        <p:spPr>
          <a:xfrm>
            <a:off x="10117455" y="1658620"/>
            <a:ext cx="751205" cy="1575435"/>
          </a:xfrm>
          <a:prstGeom prst="rect">
            <a:avLst/>
          </a:prstGeom>
        </p:spPr>
      </p:pic>
      <p:sp>
        <p:nvSpPr>
          <p:cNvPr id="19" name="Text 12"/>
          <p:cNvSpPr/>
          <p:nvPr/>
        </p:nvSpPr>
        <p:spPr>
          <a:xfrm>
            <a:off x="10237470" y="1869440"/>
            <a:ext cx="850265" cy="303411"/>
          </a:xfrm>
          <a:prstGeom prst="rect">
            <a:avLst/>
          </a:prstGeom>
          <a:noFill/>
          <a:ln/>
        </p:spPr>
        <p:txBody>
          <a:bodyPr wrap="square" lIns="91440" tIns="45720" rIns="91440" bIns="45720" rtlCol="0" anchor="t">
            <a:spAutoFit/>
          </a:bodyPr>
          <a:lstStyle/>
          <a:p>
            <a:pPr marL="0" indent="0" algn="l">
              <a:lnSpc>
                <a:spcPct val="100000"/>
              </a:lnSpc>
              <a:buNone/>
            </a:pPr>
            <a:r>
              <a:rPr lang="en-US" sz="2000" dirty="0">
                <a:solidFill>
                  <a:srgbClr val="577FD2"/>
                </a:solidFill>
                <a:latin typeface="MiSans" pitchFamily="34" charset="0"/>
                <a:ea typeface="MiSans" pitchFamily="34" charset="-122"/>
                <a:cs typeface="MiSans" pitchFamily="34" charset="-120"/>
              </a:rPr>
              <a:t>04</a:t>
            </a:r>
            <a:endParaRPr lang="en-US" sz="1600" dirty="0"/>
          </a:p>
        </p:txBody>
      </p:sp>
      <p:sp>
        <p:nvSpPr>
          <p:cNvPr id="20" name="Shape 13"/>
          <p:cNvSpPr/>
          <p:nvPr/>
        </p:nvSpPr>
        <p:spPr>
          <a:xfrm>
            <a:off x="2143760" y="2068830"/>
            <a:ext cx="2108835" cy="0"/>
          </a:xfrm>
          <a:prstGeom prst="line">
            <a:avLst/>
          </a:prstGeom>
          <a:noFill/>
          <a:ln w="19050">
            <a:gradFill flip="none" rotWithShape="1">
              <a:gsLst>
                <a:gs pos="0">
                  <a:srgbClr val="2C59EE"/>
                </a:gs>
                <a:gs pos="100000">
                  <a:srgbClr val="8DD4FB">
                    <a:alpha val="0"/>
                  </a:srgbClr>
                </a:gs>
              </a:gsLst>
              <a:path path="circle">
                <a:fillToRect l="50000" t="50000" r="50000" b="50000"/>
              </a:path>
            </a:gradFill>
            <a:prstDash val="sysDot"/>
            <a:headEnd type="none"/>
            <a:tailEnd type="none"/>
          </a:ln>
        </p:spPr>
        <p:txBody>
          <a:bodyPr/>
          <a:lstStyle/>
          <a:p>
            <a:endParaRPr lang="en-IN" dirty="0"/>
          </a:p>
        </p:txBody>
      </p:sp>
      <p:sp>
        <p:nvSpPr>
          <p:cNvPr id="21" name="Shape 14"/>
          <p:cNvSpPr/>
          <p:nvPr/>
        </p:nvSpPr>
        <p:spPr>
          <a:xfrm>
            <a:off x="5088255" y="2068830"/>
            <a:ext cx="2108835" cy="0"/>
          </a:xfrm>
          <a:prstGeom prst="line">
            <a:avLst/>
          </a:prstGeom>
          <a:noFill/>
          <a:ln w="19050">
            <a:gradFill flip="none" rotWithShape="1">
              <a:gsLst>
                <a:gs pos="0">
                  <a:srgbClr val="2C59EE"/>
                </a:gs>
                <a:gs pos="100000">
                  <a:srgbClr val="8DD4FB">
                    <a:alpha val="0"/>
                  </a:srgbClr>
                </a:gs>
              </a:gsLst>
              <a:path path="circle">
                <a:fillToRect l="50000" t="50000" r="50000" b="50000"/>
              </a:path>
            </a:gradFill>
            <a:prstDash val="sysDot"/>
            <a:headEnd type="none"/>
            <a:tailEnd type="none"/>
          </a:ln>
        </p:spPr>
        <p:txBody>
          <a:bodyPr/>
          <a:lstStyle/>
          <a:p>
            <a:endParaRPr lang="en-IN" dirty="0"/>
          </a:p>
        </p:txBody>
      </p:sp>
      <p:sp>
        <p:nvSpPr>
          <p:cNvPr id="22" name="Shape 15"/>
          <p:cNvSpPr/>
          <p:nvPr/>
        </p:nvSpPr>
        <p:spPr>
          <a:xfrm>
            <a:off x="8013700" y="2068830"/>
            <a:ext cx="2108835" cy="0"/>
          </a:xfrm>
          <a:prstGeom prst="line">
            <a:avLst/>
          </a:prstGeom>
          <a:noFill/>
          <a:ln w="19050">
            <a:gradFill flip="none" rotWithShape="1">
              <a:gsLst>
                <a:gs pos="0">
                  <a:srgbClr val="2C59EE"/>
                </a:gs>
                <a:gs pos="100000">
                  <a:srgbClr val="8DD4FB">
                    <a:alpha val="0"/>
                  </a:srgbClr>
                </a:gs>
              </a:gsLst>
              <a:path path="circle">
                <a:fillToRect l="50000" t="50000" r="50000" b="50000"/>
              </a:path>
            </a:gradFill>
            <a:prstDash val="sysDot"/>
            <a:headEnd type="none"/>
            <a:tailEnd type="none"/>
          </a:ln>
        </p:spPr>
        <p:txBody>
          <a:bodyPr/>
          <a:lstStyle/>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10160"/>
            <a:ext cx="12192000" cy="6858000"/>
          </a:xfrm>
          <a:prstGeom prst="rect">
            <a:avLst/>
          </a:prstGeom>
        </p:spPr>
      </p:pic>
      <p:sp>
        <p:nvSpPr>
          <p:cNvPr id="3" name="Text 0"/>
          <p:cNvSpPr/>
          <p:nvPr/>
        </p:nvSpPr>
        <p:spPr>
          <a:xfrm>
            <a:off x="377191" y="264160"/>
            <a:ext cx="11004550" cy="733534"/>
          </a:xfrm>
          <a:prstGeom prst="rect">
            <a:avLst/>
          </a:prstGeom>
          <a:noFill/>
          <a:ln/>
        </p:spPr>
        <p:txBody>
          <a:bodyPr wrap="square" lIns="0" tIns="0" rIns="0" bIns="0" rtlCol="0" anchor="t">
            <a:spAutoFit/>
          </a:bodyPr>
          <a:lstStyle/>
          <a:p>
            <a:pPr marL="0" indent="0" algn="l">
              <a:lnSpc>
                <a:spcPct val="150000"/>
              </a:lnSpc>
              <a:buNone/>
            </a:pPr>
            <a:r>
              <a:rPr lang="en-US" sz="3600" dirty="0">
                <a:solidFill>
                  <a:srgbClr val="0D0D0D"/>
                </a:solidFill>
                <a:latin typeface="ADLaM Display" panose="02010000000000000000" pitchFamily="2" charset="0"/>
                <a:ea typeface="ADLaM Display" panose="02010000000000000000" pitchFamily="2" charset="0"/>
                <a:cs typeface="ADLaM Display" panose="02010000000000000000" pitchFamily="2" charset="0"/>
              </a:rPr>
              <a:t>Smart Calculators &amp; Launch Alerts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7" name="Text 3"/>
          <p:cNvSpPr/>
          <p:nvPr/>
        </p:nvSpPr>
        <p:spPr>
          <a:xfrm>
            <a:off x="576149" y="498250"/>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 name="Text 5"/>
          <p:cNvSpPr/>
          <p:nvPr/>
        </p:nvSpPr>
        <p:spPr>
          <a:xfrm>
            <a:off x="576149" y="595224"/>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1" name="Text 7"/>
          <p:cNvSpPr/>
          <p:nvPr/>
        </p:nvSpPr>
        <p:spPr>
          <a:xfrm>
            <a:off x="576149" y="692198"/>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9"/>
          <p:cNvSpPr/>
          <p:nvPr/>
        </p:nvSpPr>
        <p:spPr>
          <a:xfrm>
            <a:off x="531399" y="6143377"/>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5" name="Text 11"/>
          <p:cNvSpPr/>
          <p:nvPr/>
        </p:nvSpPr>
        <p:spPr>
          <a:xfrm>
            <a:off x="531399" y="6240351"/>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7" name="Text 13"/>
          <p:cNvSpPr/>
          <p:nvPr/>
        </p:nvSpPr>
        <p:spPr>
          <a:xfrm>
            <a:off x="531399" y="6337325"/>
            <a:ext cx="209306" cy="422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8" name="Text 14"/>
          <p:cNvSpPr/>
          <p:nvPr/>
        </p:nvSpPr>
        <p:spPr>
          <a:xfrm>
            <a:off x="3910966" y="2428240"/>
            <a:ext cx="7359650" cy="1403985"/>
          </a:xfrm>
          <a:prstGeom prst="rect">
            <a:avLst/>
          </a:prstGeom>
          <a:noFill/>
          <a:ln/>
        </p:spPr>
        <p:txBody>
          <a:bodyPr wrap="square" lIns="0" tIns="0" rIns="0" bIns="0" rtlCol="0" anchor="t"/>
          <a:lstStyle/>
          <a:p>
            <a:pPr marL="0" indent="0" algn="just">
              <a:lnSpc>
                <a:spcPct val="150000"/>
              </a:lnSpc>
              <a:buNone/>
            </a:pPr>
            <a:r>
              <a:rPr lang="en-US" dirty="0">
                <a:solidFill>
                  <a:srgbClr val="262626"/>
                </a:solidFill>
                <a:latin typeface="Times New Roman" panose="02020603050405020304" pitchFamily="18" charset="0"/>
                <a:ea typeface="MiSans" pitchFamily="34" charset="-122"/>
                <a:cs typeface="Times New Roman" panose="02020603050405020304" pitchFamily="18" charset="0"/>
              </a:rPr>
              <a:t>Integrated EMI, insurance, and fuel-cost calculators provide instant ownership projections using current interest rates and local fuel prices, helping users plan their purchases effectively.</a:t>
            </a:r>
            <a:endParaRPr lang="en-US" sz="2000" dirty="0">
              <a:latin typeface="Times New Roman" panose="02020603050405020304" pitchFamily="18" charset="0"/>
              <a:cs typeface="Times New Roman" panose="02020603050405020304" pitchFamily="18" charset="0"/>
            </a:endParaRPr>
          </a:p>
        </p:txBody>
      </p:sp>
      <p:sp>
        <p:nvSpPr>
          <p:cNvPr id="19" name="Text 15"/>
          <p:cNvSpPr/>
          <p:nvPr/>
        </p:nvSpPr>
        <p:spPr>
          <a:xfrm>
            <a:off x="3888740" y="1783824"/>
            <a:ext cx="7381875" cy="935881"/>
          </a:xfrm>
          <a:prstGeom prst="rect">
            <a:avLst/>
          </a:prstGeom>
          <a:noFill/>
          <a:ln/>
        </p:spPr>
        <p:txBody>
          <a:bodyPr wrap="square" lIns="0" tIns="0" rIns="0" bIns="0" rtlCol="0" anchor="t"/>
          <a:lstStyle/>
          <a:p>
            <a:pPr marL="0" indent="0" algn="l">
              <a:lnSpc>
                <a:spcPct val="15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Integrated Calculators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20" name="Text 16"/>
          <p:cNvSpPr/>
          <p:nvPr/>
        </p:nvSpPr>
        <p:spPr>
          <a:xfrm>
            <a:off x="4057650" y="4629785"/>
            <a:ext cx="7212965" cy="1106170"/>
          </a:xfrm>
          <a:prstGeom prst="rect">
            <a:avLst/>
          </a:prstGeom>
          <a:noFill/>
          <a:ln/>
        </p:spPr>
        <p:txBody>
          <a:bodyPr wrap="square" lIns="0" tIns="0" rIns="0" bIns="0" rtlCol="0" anchor="t"/>
          <a:lstStyle/>
          <a:p>
            <a:pPr marL="0" indent="0" algn="just">
              <a:lnSpc>
                <a:spcPct val="150000"/>
              </a:lnSpc>
              <a:buNone/>
            </a:pPr>
            <a:r>
              <a:rPr lang="en-US" dirty="0">
                <a:solidFill>
                  <a:srgbClr val="262626"/>
                </a:solidFill>
                <a:latin typeface="Times New Roman" panose="02020603050405020304" pitchFamily="18" charset="0"/>
                <a:ea typeface="MiSans" pitchFamily="34" charset="-122"/>
                <a:cs typeface="Times New Roman" panose="02020603050405020304" pitchFamily="18" charset="0"/>
              </a:rPr>
              <a:t>Users can set budget and feature preferences to receive push alerts on upcoming launches, price drops, and festive offers, ensuring they never miss out on the best deals and opportunities.</a:t>
            </a:r>
            <a:endParaRPr lang="en-US" sz="2000" dirty="0">
              <a:latin typeface="Times New Roman" panose="02020603050405020304" pitchFamily="18" charset="0"/>
              <a:cs typeface="Times New Roman" panose="02020603050405020304" pitchFamily="18" charset="0"/>
            </a:endParaRPr>
          </a:p>
        </p:txBody>
      </p:sp>
      <p:sp>
        <p:nvSpPr>
          <p:cNvPr id="21" name="Text 17"/>
          <p:cNvSpPr/>
          <p:nvPr/>
        </p:nvSpPr>
        <p:spPr>
          <a:xfrm>
            <a:off x="4057650" y="4046855"/>
            <a:ext cx="7213600" cy="525780"/>
          </a:xfrm>
          <a:prstGeom prst="rect">
            <a:avLst/>
          </a:prstGeom>
          <a:noFill/>
          <a:ln/>
        </p:spPr>
        <p:txBody>
          <a:bodyPr wrap="square" lIns="0" tIns="0" rIns="0" bIns="0" rtlCol="0" anchor="t"/>
          <a:lstStyle/>
          <a:p>
            <a:pPr marL="0" indent="0" algn="l">
              <a:lnSpc>
                <a:spcPct val="150000"/>
              </a:lnSpc>
              <a:buNone/>
            </a:pPr>
            <a:r>
              <a:rPr lang="en-US" sz="2000" dirty="0">
                <a:solidFill>
                  <a:srgbClr val="577FD2"/>
                </a:solidFill>
                <a:latin typeface="ADLaM Display" panose="02010000000000000000" pitchFamily="2" charset="0"/>
                <a:ea typeface="ADLaM Display" panose="02010000000000000000" pitchFamily="2" charset="0"/>
                <a:cs typeface="ADLaM Display" panose="02010000000000000000" pitchFamily="2" charset="0"/>
              </a:rPr>
              <a:t>Alerts and Notifications</a:t>
            </a:r>
            <a:endParaRPr lang="en-US" sz="16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22" name="Image 2" descr="https://kimi-img.moonshot.cn/pub/slides/slides_tmpl/image/25-08-27-19:59:48-d2nf6d18bjvh7rlj01d0.png"/>
          <p:cNvPicPr>
            <a:picLocks noChangeAspect="1"/>
          </p:cNvPicPr>
          <p:nvPr/>
        </p:nvPicPr>
        <p:blipFill>
          <a:blip r:embed="rId4"/>
          <a:stretch>
            <a:fillRect/>
          </a:stretch>
        </p:blipFill>
        <p:spPr>
          <a:xfrm>
            <a:off x="168910" y="1276350"/>
            <a:ext cx="3719830" cy="2069465"/>
          </a:xfrm>
          <a:prstGeom prst="rect">
            <a:avLst/>
          </a:prstGeom>
        </p:spPr>
      </p:pic>
      <p:pic>
        <p:nvPicPr>
          <p:cNvPr id="23" name="Image 3" descr="https://kimi-img.moonshot.cn/pub/slides/slides_tmpl/image/25-08-27-19:59:50-d2nf6dh8bjvh7rlj01gg.png"/>
          <p:cNvPicPr>
            <a:picLocks noChangeAspect="1"/>
          </p:cNvPicPr>
          <p:nvPr/>
        </p:nvPicPr>
        <p:blipFill>
          <a:blip r:embed="rId5">
            <a:alphaModFix amt="80000"/>
          </a:blip>
          <a:stretch>
            <a:fillRect/>
          </a:stretch>
        </p:blipFill>
        <p:spPr>
          <a:xfrm>
            <a:off x="-22225" y="3512185"/>
            <a:ext cx="4290060" cy="2616200"/>
          </a:xfrm>
          <a:prstGeom prst="rect">
            <a:avLst/>
          </a:prstGeom>
        </p:spPr>
      </p:pic>
    </p:spTree>
  </p:cSld>
  <p:clrMapOvr>
    <a:masterClrMapping/>
  </p:clrMapOvr>
</p:sld>
</file>

<file path=ppt/theme/theme1.xml><?xml version="1.0" encoding="utf-8"?>
<a:theme xmlns:a="http://schemas.openxmlformats.org/drawingml/2006/main" name="Custom Theme">
  <a:themeElements>
    <a:clrScheme name="Custom">
      <a:dk1>
        <a:srgbClr val="000000"/>
      </a:dk1>
      <a:lt1>
        <a:srgbClr val="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TotalTime>
  <Words>1219</Words>
  <Application>Microsoft Office PowerPoint</Application>
  <PresentationFormat>Widescreen</PresentationFormat>
  <Paragraphs>155</Paragraphs>
  <Slides>23</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ADLaM Display</vt:lpstr>
      <vt:lpstr>Noto Sans SC</vt:lpstr>
      <vt:lpstr>Times New Roman</vt:lpstr>
      <vt:lpstr>Arial</vt:lpstr>
      <vt:lpstr>MiSans</vt:lpstr>
      <vt:lpstr>微软雅黑</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Vahan Bazar: Two-Wheeler Marketplace</dc:title>
  <dc:subject>Vahan Bazar: Two-Wheeler Marketplace</dc:subject>
  <dc:creator>Kimi</dc:creator>
  <cp:lastModifiedBy>Sri Naga Hanu</cp:lastModifiedBy>
  <cp:revision>5</cp:revision>
  <dcterms:created xsi:type="dcterms:W3CDTF">2025-09-26T14:50:12Z</dcterms:created>
  <dcterms:modified xsi:type="dcterms:W3CDTF">2025-09-28T09:30:55Z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{"Label":"Vahan Bazar: Two-Wheeler Marketplace","ContentProducer":"001191110108MACG2KBH8F10000","ProduceID":"d3am40vaa0v9q7glvahg","ReservedCode1":"","ContentPropagator":"001191110108MACG2KBH8F20000","PropagateID":"d3am40vaa0v9q7glvahg","ReservedCode2":""}</vt:lpwstr>
  </property>
</Properties>
</file>